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46"/>
  </p:notesMasterIdLst>
  <p:sldIdLst>
    <p:sldId id="328" r:id="rId2"/>
    <p:sldId id="306" r:id="rId3"/>
    <p:sldId id="307"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282" r:id="rId23"/>
    <p:sldId id="283" r:id="rId24"/>
    <p:sldId id="284" r:id="rId25"/>
    <p:sldId id="298"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9" r:id="rId40"/>
    <p:sldId id="305" r:id="rId41"/>
    <p:sldId id="300" r:id="rId42"/>
    <p:sldId id="301" r:id="rId43"/>
    <p:sldId id="329" r:id="rId44"/>
    <p:sldId id="33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9392" autoAdjust="0"/>
  </p:normalViewPr>
  <p:slideViewPr>
    <p:cSldViewPr snapToGrid="0" showGuides="1">
      <p:cViewPr varScale="1">
        <p:scale>
          <a:sx n="97" d="100"/>
          <a:sy n="97" d="100"/>
        </p:scale>
        <p:origin x="168" y="78"/>
      </p:cViewPr>
      <p:guideLst>
        <p:guide orient="horz" pos="2160"/>
        <p:guide pos="3840"/>
      </p:guideLst>
    </p:cSldViewPr>
  </p:slideViewPr>
  <p:notesTextViewPr>
    <p:cViewPr>
      <p:scale>
        <a:sx n="1" d="1"/>
        <a:sy n="1" d="1"/>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9ED09-493C-4A2E-A461-BEAC70EE85CC}" type="datetimeFigureOut">
              <a:rPr lang="en-US" smtClean="0"/>
              <a:t>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D0B58-9CCB-4BFC-8C7D-DF1C31D86482}" type="slidenum">
              <a:rPr lang="en-US" smtClean="0"/>
              <a:t>‹#›</a:t>
            </a:fld>
            <a:endParaRPr lang="en-US"/>
          </a:p>
        </p:txBody>
      </p:sp>
    </p:spTree>
    <p:extLst>
      <p:ext uri="{BB962C8B-B14F-4D97-AF65-F5344CB8AC3E}">
        <p14:creationId xmlns:p14="http://schemas.microsoft.com/office/powerpoint/2010/main" val="56196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830969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key item</a:t>
            </a:r>
            <a:r>
              <a:rPr lang="en-US" baseline="0" dirty="0"/>
              <a:t> to remember with the Project Summary or Abstract file is that it is can be publically distributed, therefor please do not include ANY proprietary or business sensitive information.</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10</a:t>
            </a:fld>
            <a:endParaRPr lang="en-US"/>
          </a:p>
        </p:txBody>
      </p:sp>
    </p:spTree>
    <p:extLst>
      <p:ext uri="{BB962C8B-B14F-4D97-AF65-F5344CB8AC3E}">
        <p14:creationId xmlns:p14="http://schemas.microsoft.com/office/powerpoint/2010/main" val="3593361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Each key person proposed on the project, including sub-awardees and consultants, need to submit a 2</a:t>
            </a:r>
            <a:r>
              <a:rPr lang="en-US" baseline="0" dirty="0"/>
              <a:t> page resume with the application. A key person is any individual who contributes in a substantive, measurable way to the execution of the project. This document should highlight education and training, professional experiences, publications (you may list up to 10 and they should be those that are most closely related to the proposed project), patents/copyrights/software systems developed, and synergistic activities (no more than 5).  All resumes should be compiled into a single file.</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11</a:t>
            </a:fld>
            <a:endParaRPr lang="en-US"/>
          </a:p>
        </p:txBody>
      </p:sp>
    </p:spTree>
    <p:extLst>
      <p:ext uri="{BB962C8B-B14F-4D97-AF65-F5344CB8AC3E}">
        <p14:creationId xmlns:p14="http://schemas.microsoft.com/office/powerpoint/2010/main" val="2419098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form has self-contained instructions</a:t>
            </a:r>
            <a:r>
              <a:rPr lang="en-US" baseline="0" dirty="0"/>
              <a:t> and will not be discussed in detail here, but you will be breaking down you costs for each year of support requested and you will be doing this by individual cost category. </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12</a:t>
            </a:fld>
            <a:endParaRPr lang="en-US"/>
          </a:p>
        </p:txBody>
      </p:sp>
    </p:spTree>
    <p:extLst>
      <p:ext uri="{BB962C8B-B14F-4D97-AF65-F5344CB8AC3E}">
        <p14:creationId xmlns:p14="http://schemas.microsoft.com/office/powerpoint/2010/main" val="675599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Please note that if you are selected for award, you may be asked to break down these sections into more specific charges. </a:t>
            </a:r>
          </a:p>
        </p:txBody>
      </p:sp>
      <p:sp>
        <p:nvSpPr>
          <p:cNvPr id="4" name="Slide Number Placeholder 3"/>
          <p:cNvSpPr>
            <a:spLocks noGrp="1"/>
          </p:cNvSpPr>
          <p:nvPr>
            <p:ph type="sldNum" sz="quarter" idx="10"/>
          </p:nvPr>
        </p:nvSpPr>
        <p:spPr/>
        <p:txBody>
          <a:bodyPr/>
          <a:lstStyle/>
          <a:p>
            <a:fld id="{B1CD0B58-9CCB-4BFC-8C7D-DF1C31D86482}" type="slidenum">
              <a:rPr lang="en-US" smtClean="0"/>
              <a:t>13</a:t>
            </a:fld>
            <a:endParaRPr lang="en-US"/>
          </a:p>
        </p:txBody>
      </p:sp>
    </p:spTree>
    <p:extLst>
      <p:ext uri="{BB962C8B-B14F-4D97-AF65-F5344CB8AC3E}">
        <p14:creationId xmlns:p14="http://schemas.microsoft.com/office/powerpoint/2010/main" val="2834288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15</a:t>
            </a:fld>
            <a:endParaRPr lang="en-US"/>
          </a:p>
        </p:txBody>
      </p:sp>
    </p:spTree>
    <p:extLst>
      <p:ext uri="{BB962C8B-B14F-4D97-AF65-F5344CB8AC3E}">
        <p14:creationId xmlns:p14="http://schemas.microsoft.com/office/powerpoint/2010/main" val="2895512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typical Application Review Information</a:t>
            </a:r>
            <a:r>
              <a:rPr lang="en-US" baseline="0" dirty="0"/>
              <a:t> section will have three parts – Criteria, Review and Selection Process and Anticipated Notice of Selection and Award Dates. We will talk a bit about the Criteria and Review and Selection Process.</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16</a:t>
            </a:fld>
            <a:endParaRPr lang="en-US"/>
          </a:p>
        </p:txBody>
      </p:sp>
    </p:spTree>
    <p:extLst>
      <p:ext uri="{BB962C8B-B14F-4D97-AF65-F5344CB8AC3E}">
        <p14:creationId xmlns:p14="http://schemas.microsoft.com/office/powerpoint/2010/main" val="177727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Understanding</a:t>
            </a:r>
            <a:r>
              <a:rPr lang="en-US" baseline="0" dirty="0"/>
              <a:t> the Merit Review Criteria is critical to the success of an application. Later in the day we will spend much more time looking at the specifics of typical merit review criteria and the absolute imperative to follow the FOA guidance in addressing these criteria. THE MERIT CRITERIA ARE USED BY REVIEWERS TO EVALUATE THE APPLICATION!</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17</a:t>
            </a:fld>
            <a:endParaRPr lang="en-US"/>
          </a:p>
        </p:txBody>
      </p:sp>
    </p:spTree>
    <p:extLst>
      <p:ext uri="{BB962C8B-B14F-4D97-AF65-F5344CB8AC3E}">
        <p14:creationId xmlns:p14="http://schemas.microsoft.com/office/powerpoint/2010/main" val="2339225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section provides</a:t>
            </a:r>
            <a:r>
              <a:rPr lang="en-US" baseline="0" dirty="0"/>
              <a:t> applicants with an understanding of the review and selection process.</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18</a:t>
            </a:fld>
            <a:endParaRPr lang="en-US"/>
          </a:p>
        </p:txBody>
      </p:sp>
    </p:spTree>
    <p:extLst>
      <p:ext uri="{BB962C8B-B14F-4D97-AF65-F5344CB8AC3E}">
        <p14:creationId xmlns:p14="http://schemas.microsoft.com/office/powerpoint/2010/main" val="1389215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typical Award Administration</a:t>
            </a:r>
            <a:r>
              <a:rPr lang="en-US" baseline="0" dirty="0"/>
              <a:t> Information section is pretty straightforward. </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19</a:t>
            </a:fld>
            <a:endParaRPr lang="en-US"/>
          </a:p>
        </p:txBody>
      </p:sp>
    </p:spTree>
    <p:extLst>
      <p:ext uri="{BB962C8B-B14F-4D97-AF65-F5344CB8AC3E}">
        <p14:creationId xmlns:p14="http://schemas.microsoft.com/office/powerpoint/2010/main" val="98909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Perhaps</a:t>
            </a:r>
            <a:r>
              <a:rPr lang="en-US" baseline="0" dirty="0"/>
              <a:t> the most important takeaway on this slide is the footnote that says that the Agency Contact will not respond to questions via email. </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20</a:t>
            </a:fld>
            <a:endParaRPr lang="en-US"/>
          </a:p>
        </p:txBody>
      </p:sp>
    </p:spTree>
    <p:extLst>
      <p:ext uri="{BB962C8B-B14F-4D97-AF65-F5344CB8AC3E}">
        <p14:creationId xmlns:p14="http://schemas.microsoft.com/office/powerpoint/2010/main" val="344971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presentation is going to focus on how a standard FOA for minority</a:t>
            </a:r>
            <a:r>
              <a:rPr lang="en-US" baseline="0" dirty="0"/>
              <a:t> </a:t>
            </a:r>
            <a:r>
              <a:rPr lang="en-US" baseline="0" dirty="0" smtClean="0"/>
              <a:t>institutions </a:t>
            </a:r>
            <a:r>
              <a:rPr lang="en-US" baseline="0" dirty="0"/>
              <a:t>is generally laid out. For reference, any time you see HBCU that stands for Historically Black Colleges &amp; Universities and OMI stands for Other Minority Institutions. In general an FOA has two parts: One part to provide information to you all, the applicants – and another part that offers guidance on how to create a responsive application. We will be going through each of these areas in detail. Should you have questions, please feel free to ask and I will do my best to answer them.</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2</a:t>
            </a:fld>
            <a:endParaRPr lang="en-US"/>
          </a:p>
        </p:txBody>
      </p:sp>
    </p:spTree>
    <p:extLst>
      <p:ext uri="{BB962C8B-B14F-4D97-AF65-F5344CB8AC3E}">
        <p14:creationId xmlns:p14="http://schemas.microsoft.com/office/powerpoint/2010/main" val="3601784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“Other Information” portion of the funding opportunity announcement is where you will find information pertaining</a:t>
            </a:r>
            <a:r>
              <a:rPr lang="en-US" baseline="0" dirty="0"/>
              <a:t> to how amendments will be posted, as well as other provisions that will apply if you plan to submit an application or if selected for award. It is pretty straight forward and this slide shows a few of the areas covered under that section.</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21</a:t>
            </a:fld>
            <a:endParaRPr lang="en-US"/>
          </a:p>
        </p:txBody>
      </p:sp>
    </p:spTree>
    <p:extLst>
      <p:ext uri="{BB962C8B-B14F-4D97-AF65-F5344CB8AC3E}">
        <p14:creationId xmlns:p14="http://schemas.microsoft.com/office/powerpoint/2010/main" val="1603005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Application</a:t>
            </a:r>
            <a:r>
              <a:rPr lang="en-US" baseline="0" dirty="0"/>
              <a:t> package keys:</a:t>
            </a:r>
            <a:endParaRPr lang="en-US" dirty="0"/>
          </a:p>
          <a:p>
            <a:pPr marL="628650" lvl="1" indent="-171450">
              <a:buFont typeface="Arial" panose="020B0604020202020204" pitchFamily="34" charset="0"/>
              <a:buChar char="•"/>
            </a:pPr>
            <a:r>
              <a:rPr lang="en-US" dirty="0"/>
              <a:t>Key submittal items require the proposer to</a:t>
            </a:r>
            <a:r>
              <a:rPr lang="en-US" baseline="0" dirty="0"/>
              <a:t> think about the specifics of the documentation and format requested.</a:t>
            </a:r>
          </a:p>
          <a:p>
            <a:pPr marL="628650" lvl="1" indent="-171450">
              <a:buFont typeface="Arial" panose="020B0604020202020204" pitchFamily="34" charset="0"/>
              <a:buChar char="•"/>
            </a:pPr>
            <a:r>
              <a:rPr lang="en-US" baseline="0" dirty="0"/>
              <a:t>Other items are more straightforward and don’t require extra explanation. Questions regarding other submittal items can typically be answered by reading the FOA or asking questions of the NETL contact person.</a:t>
            </a:r>
          </a:p>
          <a:p>
            <a:pPr marL="171450" indent="-171450">
              <a:buFont typeface="Arial" panose="020B0604020202020204" pitchFamily="34" charset="0"/>
              <a:buChar char="•"/>
            </a:pPr>
            <a:r>
              <a:rPr lang="en-US" baseline="0" dirty="0"/>
              <a:t>Address the Criteria</a:t>
            </a:r>
          </a:p>
          <a:p>
            <a:pPr marL="628650" lvl="1" indent="-171450">
              <a:buFont typeface="Arial" panose="020B0604020202020204" pitchFamily="34" charset="0"/>
              <a:buChar char="•"/>
            </a:pPr>
            <a:r>
              <a:rPr lang="en-US" baseline="0" dirty="0"/>
              <a:t>Proposals are reviewed against the criteria described in the FOA, and </a:t>
            </a:r>
            <a:r>
              <a:rPr lang="en-US" i="1" baseline="0" dirty="0"/>
              <a:t>ONLY</a:t>
            </a:r>
            <a:r>
              <a:rPr lang="en-US" baseline="0" dirty="0"/>
              <a:t> those criteria. There is no magic formula or hidden criteria.</a:t>
            </a:r>
          </a:p>
          <a:p>
            <a:pPr marL="628650" lvl="1" indent="-171450">
              <a:buFont typeface="Arial" panose="020B0604020202020204" pitchFamily="34" charset="0"/>
              <a:buChar char="•"/>
            </a:pPr>
            <a:r>
              <a:rPr lang="en-US" baseline="0" dirty="0"/>
              <a:t>As such, to be successful proposals must address the criteria. A proposal will not score well in review if it fails to directly address the criteria upon which it is being judged.</a:t>
            </a:r>
          </a:p>
        </p:txBody>
      </p:sp>
      <p:sp>
        <p:nvSpPr>
          <p:cNvPr id="4" name="Slide Number Placeholder 3"/>
          <p:cNvSpPr>
            <a:spLocks noGrp="1"/>
          </p:cNvSpPr>
          <p:nvPr>
            <p:ph type="sldNum" sz="quarter" idx="10"/>
          </p:nvPr>
        </p:nvSpPr>
        <p:spPr/>
        <p:txBody>
          <a:bodyPr/>
          <a:lstStyle/>
          <a:p>
            <a:fld id="{B1CD0B58-9CCB-4BFC-8C7D-DF1C31D86482}" type="slidenum">
              <a:rPr lang="en-US" smtClean="0"/>
              <a:t>22</a:t>
            </a:fld>
            <a:endParaRPr lang="en-US"/>
          </a:p>
        </p:txBody>
      </p:sp>
    </p:spTree>
    <p:extLst>
      <p:ext uri="{BB962C8B-B14F-4D97-AF65-F5344CB8AC3E}">
        <p14:creationId xmlns:p14="http://schemas.microsoft.com/office/powerpoint/2010/main" val="1679505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project narrative is</a:t>
            </a:r>
            <a:r>
              <a:rPr lang="en-US" baseline="0" dirty="0"/>
              <a:t> the core item in the application package, where the concept, technology background, research plan, and potential improvement to SOTA are presented.</a:t>
            </a:r>
          </a:p>
          <a:p>
            <a:r>
              <a:rPr lang="en-US" baseline="0" dirty="0"/>
              <a:t>In the following slides we will review the parts of the Project Narrative and the content typically required of each part.</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23</a:t>
            </a:fld>
            <a:endParaRPr lang="en-US"/>
          </a:p>
        </p:txBody>
      </p:sp>
    </p:spTree>
    <p:extLst>
      <p:ext uri="{BB962C8B-B14F-4D97-AF65-F5344CB8AC3E}">
        <p14:creationId xmlns:p14="http://schemas.microsoft.com/office/powerpoint/2010/main" val="2792192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a:t>Proposals are reviewed against the criteria described in the FOA, and </a:t>
            </a:r>
            <a:r>
              <a:rPr lang="en-US" i="1" baseline="0" dirty="0"/>
              <a:t>ONLY</a:t>
            </a:r>
            <a:r>
              <a:rPr lang="en-US" baseline="0" dirty="0"/>
              <a:t> those criteria. There is no magic formula or hidden criteria.</a:t>
            </a:r>
          </a:p>
          <a:p>
            <a:pPr marL="171450" lvl="0" indent="-171450">
              <a:buFont typeface="Arial" panose="020B0604020202020204" pitchFamily="34" charset="0"/>
              <a:buChar char="•"/>
            </a:pPr>
            <a:r>
              <a:rPr lang="en-US" baseline="0" dirty="0"/>
              <a:t>As such, to be successful proposals must address the criteria. A proposal will not score well in review if it fails to directly address the criteria upon which it is being judged.</a:t>
            </a:r>
          </a:p>
          <a:p>
            <a:pPr marL="171450" lvl="0" indent="-171450">
              <a:buFont typeface="Arial" panose="020B0604020202020204" pitchFamily="34" charset="0"/>
              <a:buChar char="•"/>
            </a:pPr>
            <a:r>
              <a:rPr lang="en-US" baseline="0" dirty="0"/>
              <a:t>Address the criteria individually in the Merit Review Criteria Discussion section of the Project Narrative. </a:t>
            </a:r>
          </a:p>
          <a:p>
            <a:pPr marL="171450" lvl="0" indent="-171450">
              <a:buFont typeface="Arial" panose="020B0604020202020204" pitchFamily="34" charset="0"/>
              <a:buChar char="•"/>
            </a:pPr>
            <a:r>
              <a:rPr lang="en-US" baseline="0" dirty="0"/>
              <a:t>For example, naming the subsections of the Merit Review Criteria Discussion by the Merit Review Criteria is a logical and acceptable approach.</a:t>
            </a:r>
          </a:p>
          <a:p>
            <a:pPr marL="171450" lvl="0" indent="-171450">
              <a:buFont typeface="Arial" panose="020B0604020202020204" pitchFamily="34" charset="0"/>
              <a:buChar char="•"/>
            </a:pPr>
            <a:r>
              <a:rPr lang="en-US" baseline="0" dirty="0"/>
              <a:t>The Project Narrative must be inclusive in addressing the Merit Review Criteria. Depending on references to other publications or attachments for core concepts of the technology or technical approach can be deemed unresponsive.</a:t>
            </a:r>
          </a:p>
          <a:p>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25</a:t>
            </a:fld>
            <a:endParaRPr lang="en-US"/>
          </a:p>
        </p:txBody>
      </p:sp>
    </p:spTree>
    <p:extLst>
      <p:ext uri="{BB962C8B-B14F-4D97-AF65-F5344CB8AC3E}">
        <p14:creationId xmlns:p14="http://schemas.microsoft.com/office/powerpoint/2010/main" val="3758214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relevance of the proposed</a:t>
            </a:r>
            <a:r>
              <a:rPr lang="en-US" baseline="0" dirty="0"/>
              <a:t> technology or research should be placed within the context of the program objectives described in the FOA.</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27</a:t>
            </a:fld>
            <a:endParaRPr lang="en-US"/>
          </a:p>
        </p:txBody>
      </p:sp>
    </p:spTree>
    <p:extLst>
      <p:ext uri="{BB962C8B-B14F-4D97-AF65-F5344CB8AC3E}">
        <p14:creationId xmlns:p14="http://schemas.microsoft.com/office/powerpoint/2010/main" val="67882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 is important</a:t>
            </a:r>
            <a:r>
              <a:rPr lang="en-US" baseline="0" dirty="0"/>
              <a:t> to make clear what each participant will be responsible for in the scope of work.</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28</a:t>
            </a:fld>
            <a:endParaRPr lang="en-US"/>
          </a:p>
        </p:txBody>
      </p:sp>
    </p:spTree>
    <p:extLst>
      <p:ext uri="{BB962C8B-B14F-4D97-AF65-F5344CB8AC3E}">
        <p14:creationId xmlns:p14="http://schemas.microsoft.com/office/powerpoint/2010/main" val="30109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Address if applicable.</a:t>
            </a:r>
          </a:p>
        </p:txBody>
      </p:sp>
      <p:sp>
        <p:nvSpPr>
          <p:cNvPr id="4" name="Slide Number Placeholder 3"/>
          <p:cNvSpPr>
            <a:spLocks noGrp="1"/>
          </p:cNvSpPr>
          <p:nvPr>
            <p:ph type="sldNum" sz="quarter" idx="10"/>
          </p:nvPr>
        </p:nvSpPr>
        <p:spPr/>
        <p:txBody>
          <a:bodyPr/>
          <a:lstStyle/>
          <a:p>
            <a:fld id="{B1CD0B58-9CCB-4BFC-8C7D-DF1C31D86482}" type="slidenum">
              <a:rPr lang="en-US" smtClean="0"/>
              <a:t>29</a:t>
            </a:fld>
            <a:endParaRPr lang="en-US"/>
          </a:p>
        </p:txBody>
      </p:sp>
    </p:spTree>
    <p:extLst>
      <p:ext uri="{BB962C8B-B14F-4D97-AF65-F5344CB8AC3E}">
        <p14:creationId xmlns:p14="http://schemas.microsoft.com/office/powerpoint/2010/main" val="3029204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SOPO will become a part of the</a:t>
            </a:r>
            <a:r>
              <a:rPr lang="en-US" baseline="0" dirty="0"/>
              <a:t> award document if your organization is selected for negotiations leading to award.</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34</a:t>
            </a:fld>
            <a:endParaRPr lang="en-US"/>
          </a:p>
        </p:txBody>
      </p:sp>
    </p:spTree>
    <p:extLst>
      <p:ext uri="{BB962C8B-B14F-4D97-AF65-F5344CB8AC3E}">
        <p14:creationId xmlns:p14="http://schemas.microsoft.com/office/powerpoint/2010/main" val="3584527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HBCU/OMI grant projects are typically</a:t>
            </a:r>
            <a:r>
              <a:rPr lang="en-US" baseline="0" dirty="0"/>
              <a:t> single phase.</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36</a:t>
            </a:fld>
            <a:endParaRPr lang="en-US"/>
          </a:p>
        </p:txBody>
      </p:sp>
    </p:spTree>
    <p:extLst>
      <p:ext uri="{BB962C8B-B14F-4D97-AF65-F5344CB8AC3E}">
        <p14:creationId xmlns:p14="http://schemas.microsoft.com/office/powerpoint/2010/main" val="609719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HBCU/OMI grant projects are typically</a:t>
            </a:r>
            <a:r>
              <a:rPr lang="en-US" baseline="0" dirty="0"/>
              <a:t> single phase.</a:t>
            </a:r>
            <a:endParaRPr lang="en-US" dirty="0"/>
          </a:p>
          <a:p>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37</a:t>
            </a:fld>
            <a:endParaRPr lang="en-US"/>
          </a:p>
        </p:txBody>
      </p:sp>
    </p:spTree>
    <p:extLst>
      <p:ext uri="{BB962C8B-B14F-4D97-AF65-F5344CB8AC3E}">
        <p14:creationId xmlns:p14="http://schemas.microsoft.com/office/powerpoint/2010/main" val="246440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typical FOA has about 8 sections. Each section has important information, but some</a:t>
            </a:r>
            <a:r>
              <a:rPr lang="en-US" baseline="0" dirty="0"/>
              <a:t> require more attention than others. Over time, familiarity with several FOAs will lead to an applicant being comfortable with the structure and content of a new FOA.</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3</a:t>
            </a:fld>
            <a:endParaRPr lang="en-US"/>
          </a:p>
        </p:txBody>
      </p:sp>
    </p:spTree>
    <p:extLst>
      <p:ext uri="{BB962C8B-B14F-4D97-AF65-F5344CB8AC3E}">
        <p14:creationId xmlns:p14="http://schemas.microsoft.com/office/powerpoint/2010/main" val="1460623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HBCU/OMI grant projects are typically</a:t>
            </a:r>
            <a:r>
              <a:rPr lang="en-US" baseline="0" dirty="0"/>
              <a:t> single phase.</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38</a:t>
            </a:fld>
            <a:endParaRPr lang="en-US"/>
          </a:p>
        </p:txBody>
      </p:sp>
    </p:spTree>
    <p:extLst>
      <p:ext uri="{BB962C8B-B14F-4D97-AF65-F5344CB8AC3E}">
        <p14:creationId xmlns:p14="http://schemas.microsoft.com/office/powerpoint/2010/main" val="4199460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3 categories are typical Merit</a:t>
            </a:r>
            <a:r>
              <a:rPr lang="en-US" baseline="0" dirty="0"/>
              <a:t> Review Criteria, with Capabilities, Facilities, and Equipment generally weighing about ½ that of the other two categories.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Thoroughly read and understand the criteria. These are the basis for the review of your application, which will determine your review score and ultimately determine which applications are selected.</a:t>
            </a:r>
          </a:p>
          <a:p>
            <a:pPr marL="171450" lvl="0" indent="-171450">
              <a:buFont typeface="Arial" panose="020B0604020202020204" pitchFamily="34" charset="0"/>
              <a:buChar char="•"/>
            </a:pPr>
            <a:r>
              <a:rPr lang="en-US" baseline="0" dirty="0"/>
              <a:t>Proposals are reviewed against the criteria described in the FOA, and </a:t>
            </a:r>
            <a:r>
              <a:rPr lang="en-US" i="1" baseline="0" dirty="0"/>
              <a:t>ONLY</a:t>
            </a:r>
            <a:r>
              <a:rPr lang="en-US" baseline="0" dirty="0"/>
              <a:t> those criteria. There is no magic formula or hidden criteria.</a:t>
            </a:r>
          </a:p>
          <a:p>
            <a:pPr marL="171450" lvl="0" indent="-171450">
              <a:buFont typeface="Arial" panose="020B0604020202020204" pitchFamily="34" charset="0"/>
              <a:buChar char="•"/>
            </a:pPr>
            <a:r>
              <a:rPr lang="en-US" baseline="0" dirty="0"/>
              <a:t>As such, to be successful proposals must address the criteria. A proposal will not score well in review if it fails to directly address the criteria upon which it is being judged.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39</a:t>
            </a:fld>
            <a:endParaRPr lang="en-US"/>
          </a:p>
        </p:txBody>
      </p:sp>
    </p:spTree>
    <p:extLst>
      <p:ext uri="{BB962C8B-B14F-4D97-AF65-F5344CB8AC3E}">
        <p14:creationId xmlns:p14="http://schemas.microsoft.com/office/powerpoint/2010/main" val="444620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CD0B58-9CCB-4BFC-8C7D-DF1C31D86482}" type="slidenum">
              <a:rPr lang="en-US" smtClean="0"/>
              <a:t>42</a:t>
            </a:fld>
            <a:endParaRPr lang="en-US"/>
          </a:p>
        </p:txBody>
      </p:sp>
    </p:spTree>
    <p:extLst>
      <p:ext uri="{BB962C8B-B14F-4D97-AF65-F5344CB8AC3E}">
        <p14:creationId xmlns:p14="http://schemas.microsoft.com/office/powerpoint/2010/main" val="338957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section on</a:t>
            </a:r>
            <a:r>
              <a:rPr lang="en-US" baseline="0" dirty="0"/>
              <a:t> award information is typically brief and provides basic information regarding the award. Here you will find estimated funding information, min/max award size, how many awards are expected to be made and for how much, how long the period of performance is anticipated to be and the type of application necessary.</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4</a:t>
            </a:fld>
            <a:endParaRPr lang="en-US"/>
          </a:p>
        </p:txBody>
      </p:sp>
    </p:spTree>
    <p:extLst>
      <p:ext uri="{BB962C8B-B14F-4D97-AF65-F5344CB8AC3E}">
        <p14:creationId xmlns:p14="http://schemas.microsoft.com/office/powerpoint/2010/main" val="97050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each HBCU/OMI FOA, the above eligibility</a:t>
            </a:r>
            <a:r>
              <a:rPr lang="en-US" baseline="0" dirty="0"/>
              <a:t> information will apply</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5</a:t>
            </a:fld>
            <a:endParaRPr lang="en-US"/>
          </a:p>
        </p:txBody>
      </p:sp>
    </p:spTree>
    <p:extLst>
      <p:ext uri="{BB962C8B-B14F-4D97-AF65-F5344CB8AC3E}">
        <p14:creationId xmlns:p14="http://schemas.microsoft.com/office/powerpoint/2010/main" val="265699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Application and Submission information portion of the FOA</a:t>
            </a:r>
            <a:r>
              <a:rPr lang="en-US" baseline="0" dirty="0"/>
              <a:t> is generally pretty straight forward. It is important that you read through each of these sections to ensure a responsive application. In addition, it is always crucial to make sure you look at the Other Submission and Registration Requirements section. As we mentioned in my earlier presentation, various registrations are required in order to begin the process of submitting an application to one of these Funding Opportunity Announcements</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6</a:t>
            </a:fld>
            <a:endParaRPr lang="en-US"/>
          </a:p>
        </p:txBody>
      </p:sp>
    </p:spTree>
    <p:extLst>
      <p:ext uri="{BB962C8B-B14F-4D97-AF65-F5344CB8AC3E}">
        <p14:creationId xmlns:p14="http://schemas.microsoft.com/office/powerpoint/2010/main" val="68398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Content and Form of Application portion</a:t>
            </a:r>
            <a:r>
              <a:rPr lang="en-US" baseline="0" dirty="0"/>
              <a:t> of the FOA contains all of the various forms that are required to be submitted (if applicable) when applying to the FOA. These forms will contain links to the actual documents, if templates are available. Sometimes, if there is a template that is harder to find on our sites, the template might be listed as an Attachment to the FOA within </a:t>
            </a:r>
            <a:r>
              <a:rPr lang="en-US" baseline="0" dirty="0" err="1"/>
              <a:t>Fedconnect</a:t>
            </a:r>
            <a:r>
              <a:rPr lang="en-US" baseline="0" dirty="0"/>
              <a:t>. For the most part, however, if a template is available then a link will be included to direct you to that template. We will visit each of these areas in the coming slides.</a:t>
            </a:r>
            <a:endParaRPr lang="en-US" dirty="0"/>
          </a:p>
          <a:p>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7</a:t>
            </a:fld>
            <a:endParaRPr lang="en-US"/>
          </a:p>
        </p:txBody>
      </p:sp>
    </p:spTree>
    <p:extLst>
      <p:ext uri="{BB962C8B-B14F-4D97-AF65-F5344CB8AC3E}">
        <p14:creationId xmlns:p14="http://schemas.microsoft.com/office/powerpoint/2010/main" val="359122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a:t>
            </a:r>
            <a:r>
              <a:rPr lang="en-US" baseline="0" dirty="0"/>
              <a:t> SF 424 online form is the principal form for submitting an application. This form contains all of the basic information regarding your organization and your proposed project (project title, costs, etc.). Please make sure this form is filled out as completely as possible. Some areas of the form may not apply to your organization; however, everything that does apply should be completed upon submission.</a:t>
            </a:r>
            <a:endParaRPr lang="en-US" dirty="0"/>
          </a:p>
        </p:txBody>
      </p:sp>
      <p:sp>
        <p:nvSpPr>
          <p:cNvPr id="4" name="Slide Number Placeholder 3"/>
          <p:cNvSpPr>
            <a:spLocks noGrp="1"/>
          </p:cNvSpPr>
          <p:nvPr>
            <p:ph type="sldNum" sz="quarter" idx="10"/>
          </p:nvPr>
        </p:nvSpPr>
        <p:spPr/>
        <p:txBody>
          <a:bodyPr/>
          <a:lstStyle/>
          <a:p>
            <a:fld id="{B1CD0B58-9CCB-4BFC-8C7D-DF1C31D86482}" type="slidenum">
              <a:rPr lang="en-US" smtClean="0"/>
              <a:t>8</a:t>
            </a:fld>
            <a:endParaRPr lang="en-US"/>
          </a:p>
        </p:txBody>
      </p:sp>
    </p:spTree>
    <p:extLst>
      <p:ext uri="{BB962C8B-B14F-4D97-AF65-F5344CB8AC3E}">
        <p14:creationId xmlns:p14="http://schemas.microsoft.com/office/powerpoint/2010/main" val="268095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form is self-explanatory</a:t>
            </a:r>
          </a:p>
        </p:txBody>
      </p:sp>
      <p:sp>
        <p:nvSpPr>
          <p:cNvPr id="4" name="Slide Number Placeholder 3"/>
          <p:cNvSpPr>
            <a:spLocks noGrp="1"/>
          </p:cNvSpPr>
          <p:nvPr>
            <p:ph type="sldNum" sz="quarter" idx="10"/>
          </p:nvPr>
        </p:nvSpPr>
        <p:spPr/>
        <p:txBody>
          <a:bodyPr/>
          <a:lstStyle/>
          <a:p>
            <a:fld id="{B1CD0B58-9CCB-4BFC-8C7D-DF1C31D86482}" type="slidenum">
              <a:rPr lang="en-US" smtClean="0"/>
              <a:t>9</a:t>
            </a:fld>
            <a:endParaRPr lang="en-US"/>
          </a:p>
        </p:txBody>
      </p:sp>
    </p:spTree>
    <p:extLst>
      <p:ext uri="{BB962C8B-B14F-4D97-AF65-F5344CB8AC3E}">
        <p14:creationId xmlns:p14="http://schemas.microsoft.com/office/powerpoint/2010/main" val="1463439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1" y="6337703"/>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3375"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1800" b="1">
                <a:solidFill>
                  <a:srgbClr val="98C93D"/>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102" y="284253"/>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70629" y="6319733"/>
            <a:ext cx="4869403" cy="411271"/>
          </a:xfrm>
          <a:prstGeom prst="rect">
            <a:avLst/>
          </a:prstGeom>
        </p:spPr>
        <p:txBody>
          <a:bodyPr vert="horz" lIns="51435" tIns="25718" rIns="51435" bIns="25718"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13"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Solutions for Today | Options for Tomorrow</a:t>
            </a:r>
          </a:p>
        </p:txBody>
      </p:sp>
    </p:spTree>
    <p:extLst>
      <p:ext uri="{BB962C8B-B14F-4D97-AF65-F5344CB8AC3E}">
        <p14:creationId xmlns:p14="http://schemas.microsoft.com/office/powerpoint/2010/main" val="368655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p:bg>
      <p:bgPr>
        <a:solidFill>
          <a:schemeClr val="bg1"/>
        </a:solidFill>
        <a:effectLst/>
      </p:bgPr>
    </p:bg>
    <p:spTree>
      <p:nvGrpSpPr>
        <p:cNvPr id="1" name=""/>
        <p:cNvGrpSpPr/>
        <p:nvPr/>
      </p:nvGrpSpPr>
      <p:grpSpPr>
        <a:xfrm>
          <a:off x="0" y="0"/>
          <a:ext cx="0" cy="0"/>
          <a:chOff x="0" y="0"/>
          <a:chExt cx="0" cy="0"/>
        </a:xfrm>
      </p:grpSpPr>
      <p:sp>
        <p:nvSpPr>
          <p:cNvPr id="21" name="Title 17"/>
          <p:cNvSpPr>
            <a:spLocks noGrp="1"/>
          </p:cNvSpPr>
          <p:nvPr>
            <p:ph type="title"/>
          </p:nvPr>
        </p:nvSpPr>
        <p:spPr>
          <a:xfrm>
            <a:off x="609600" y="274323"/>
            <a:ext cx="9631680" cy="584775"/>
          </a:xfrm>
          <a:prstGeom prst="rect">
            <a:avLst/>
          </a:prstGeom>
        </p:spPr>
        <p:txBody>
          <a:bodyPr lIns="0" rIns="0" anchor="ctr" anchorCtr="0"/>
          <a:lstStyle>
            <a:lvl1pPr algn="l">
              <a:defRPr sz="2400">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09600" y="1238148"/>
            <a:ext cx="10972800" cy="4937760"/>
          </a:xfrm>
        </p:spPr>
        <p:txBody>
          <a:bodyPr>
            <a:normAutofit/>
          </a:bodyPr>
          <a:lstStyle>
            <a:lvl1pPr>
              <a:defRPr sz="1800">
                <a:ln>
                  <a:noFill/>
                </a:ln>
                <a:solidFill>
                  <a:schemeClr val="tx1"/>
                </a:solidFill>
              </a:defRPr>
            </a:lvl1pPr>
            <a:lvl2pPr marL="558404" indent="-210741">
              <a:defRPr sz="1500">
                <a:ln>
                  <a:noFill/>
                </a:ln>
                <a:solidFill>
                  <a:schemeClr val="tx1"/>
                </a:solidFill>
              </a:defRPr>
            </a:lvl2pPr>
            <a:lvl3pPr marL="817960" indent="-171450">
              <a:defRPr sz="1350">
                <a:ln>
                  <a:noFill/>
                </a:ln>
                <a:solidFill>
                  <a:schemeClr val="tx1"/>
                </a:solidFill>
              </a:defRPr>
            </a:lvl3pPr>
            <a:lvl4pPr marL="1113235" indent="-171450">
              <a:defRPr>
                <a:ln>
                  <a:noFill/>
                </a:ln>
                <a:solidFill>
                  <a:schemeClr val="tx1"/>
                </a:solidFill>
              </a:defRPr>
            </a:lvl4pPr>
            <a:lvl5pPr marL="1369219" indent="-17145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5" name="Text Placeholder 19"/>
          <p:cNvSpPr>
            <a:spLocks noGrp="1"/>
          </p:cNvSpPr>
          <p:nvPr>
            <p:ph type="body" sz="quarter" idx="11" hasCustomPrompt="1"/>
          </p:nvPr>
        </p:nvSpPr>
        <p:spPr>
          <a:xfrm>
            <a:off x="4914732" y="6575816"/>
            <a:ext cx="6705600" cy="154658"/>
          </a:xfrm>
        </p:spPr>
        <p:txBody>
          <a:bodyPr anchor="ctr">
            <a:spAutoFit/>
          </a:bodyPr>
          <a:lstStyle>
            <a:lvl1pPr marL="0" indent="1191" algn="r">
              <a:spcBef>
                <a:spcPts val="0"/>
              </a:spcBef>
              <a:buNone/>
              <a:defRPr sz="450" b="0" i="1">
                <a:solidFill>
                  <a:schemeClr val="bg1">
                    <a:lumMod val="65000"/>
                  </a:schemeClr>
                </a:solidFill>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2252839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lain">
    <p:bg>
      <p:bgPr>
        <a:solidFill>
          <a:schemeClr val="bg1"/>
        </a:solidFill>
        <a:effectLst/>
      </p:bgPr>
    </p:bg>
    <p:spTree>
      <p:nvGrpSpPr>
        <p:cNvPr id="1" name=""/>
        <p:cNvGrpSpPr/>
        <p:nvPr/>
      </p:nvGrpSpPr>
      <p:grpSpPr>
        <a:xfrm>
          <a:off x="0" y="0"/>
          <a:ext cx="0" cy="0"/>
          <a:chOff x="0" y="0"/>
          <a:chExt cx="0" cy="0"/>
        </a:xfrm>
      </p:grpSpPr>
      <p:sp>
        <p:nvSpPr>
          <p:cNvPr id="21" name="Title 17"/>
          <p:cNvSpPr>
            <a:spLocks noGrp="1"/>
          </p:cNvSpPr>
          <p:nvPr>
            <p:ph type="title"/>
          </p:nvPr>
        </p:nvSpPr>
        <p:spPr>
          <a:xfrm>
            <a:off x="609600" y="274323"/>
            <a:ext cx="9631680" cy="584775"/>
          </a:xfrm>
          <a:prstGeom prst="rect">
            <a:avLst/>
          </a:prstGeom>
        </p:spPr>
        <p:txBody>
          <a:bodyPr lIns="0" rIns="0" anchor="ctr" anchorCtr="0"/>
          <a:lstStyle>
            <a:lvl1pPr algn="l">
              <a:defRPr sz="2400">
                <a:solidFill>
                  <a:schemeClr val="bg1"/>
                </a:solidFill>
              </a:defRPr>
            </a:lvl1pPr>
          </a:lstStyle>
          <a:p>
            <a:r>
              <a:rPr lang="en-US"/>
              <a:t>Click to edit Master title style</a:t>
            </a:r>
            <a:endParaRPr lang="en-US" dirty="0"/>
          </a:p>
        </p:txBody>
      </p:sp>
      <p:sp>
        <p:nvSpPr>
          <p:cNvPr id="18" name="Text Placeholder 19"/>
          <p:cNvSpPr>
            <a:spLocks noGrp="1"/>
          </p:cNvSpPr>
          <p:nvPr>
            <p:ph type="body" sz="quarter" idx="11" hasCustomPrompt="1"/>
          </p:nvPr>
        </p:nvSpPr>
        <p:spPr>
          <a:xfrm>
            <a:off x="4914732" y="6575816"/>
            <a:ext cx="6705600" cy="154658"/>
          </a:xfrm>
        </p:spPr>
        <p:txBody>
          <a:bodyPr anchor="ctr">
            <a:spAutoFit/>
          </a:bodyPr>
          <a:lstStyle>
            <a:lvl1pPr marL="0" indent="1191" algn="r">
              <a:spcBef>
                <a:spcPts val="0"/>
              </a:spcBef>
              <a:buNone/>
              <a:defRPr sz="450" b="0" i="1">
                <a:solidFill>
                  <a:schemeClr val="bg1">
                    <a:lumMod val="65000"/>
                  </a:schemeClr>
                </a:solidFill>
              </a:defRPr>
            </a:lvl1pPr>
            <a:lvl2pPr>
              <a:buNone/>
              <a:defRPr/>
            </a:lvl2pPr>
            <a:lvl3pPr>
              <a:buNone/>
              <a:defRPr/>
            </a:lvl3pPr>
            <a:lvl4pPr>
              <a:buNone/>
              <a:defRPr/>
            </a:lvl4pPr>
            <a:lvl5pPr>
              <a:buNone/>
              <a:defRPr/>
            </a:lvl5pPr>
          </a:lstStyle>
          <a:p>
            <a:pPr lvl="0"/>
            <a:r>
              <a:rPr lang="en-US" dirty="0"/>
              <a:t>Click to add references</a:t>
            </a:r>
          </a:p>
        </p:txBody>
      </p:sp>
    </p:spTree>
    <p:extLst>
      <p:ext uri="{BB962C8B-B14F-4D97-AF65-F5344CB8AC3E}">
        <p14:creationId xmlns:p14="http://schemas.microsoft.com/office/powerpoint/2010/main" val="456835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ingle Box">
    <p:spTree>
      <p:nvGrpSpPr>
        <p:cNvPr id="1" name=""/>
        <p:cNvGrpSpPr/>
        <p:nvPr/>
      </p:nvGrpSpPr>
      <p:grpSpPr>
        <a:xfrm>
          <a:off x="0" y="0"/>
          <a:ext cx="0" cy="0"/>
          <a:chOff x="0" y="0"/>
          <a:chExt cx="0" cy="0"/>
        </a:xfrm>
      </p:grpSpPr>
      <p:sp>
        <p:nvSpPr>
          <p:cNvPr id="7" name="Rectangle 6"/>
          <p:cNvSpPr/>
          <p:nvPr userDrawn="1"/>
        </p:nvSpPr>
        <p:spPr bwMode="auto">
          <a:xfrm>
            <a:off x="2" y="6444764"/>
            <a:ext cx="12191999" cy="41148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endParaRPr>
          </a:p>
        </p:txBody>
      </p:sp>
      <p:sp>
        <p:nvSpPr>
          <p:cNvPr id="3" name="Content Placeholder 2"/>
          <p:cNvSpPr>
            <a:spLocks noGrp="1"/>
          </p:cNvSpPr>
          <p:nvPr>
            <p:ph idx="1"/>
          </p:nvPr>
        </p:nvSpPr>
        <p:spPr>
          <a:xfrm>
            <a:off x="609600" y="1234439"/>
            <a:ext cx="10972800" cy="4572000"/>
          </a:xfrm>
        </p:spPr>
        <p:txBody>
          <a:bodyPr/>
          <a:lstStyle>
            <a:lvl1pPr>
              <a:defRPr sz="1950">
                <a:ln>
                  <a:noFill/>
                </a:ln>
                <a:solidFill>
                  <a:schemeClr val="tx1"/>
                </a:solidFill>
              </a:defRPr>
            </a:lvl1pPr>
            <a:lvl2pPr marL="558404" indent="-210741">
              <a:defRPr>
                <a:ln>
                  <a:noFill/>
                </a:ln>
                <a:solidFill>
                  <a:schemeClr val="tx1"/>
                </a:solidFill>
              </a:defRPr>
            </a:lvl2pPr>
            <a:lvl3pPr marL="817960" indent="-171450">
              <a:defRPr>
                <a:ln>
                  <a:noFill/>
                </a:ln>
                <a:solidFill>
                  <a:schemeClr val="tx1"/>
                </a:solidFill>
              </a:defRPr>
            </a:lvl3pPr>
            <a:lvl4pPr marL="1113235" indent="-171450">
              <a:defRPr>
                <a:ln>
                  <a:noFill/>
                </a:ln>
                <a:solidFill>
                  <a:schemeClr val="tx1"/>
                </a:solidFill>
              </a:defRPr>
            </a:lvl4pPr>
            <a:lvl5pPr marL="1369219" indent="-17145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10" name="Picture 9" descr="NETL-PMS286C+7451C.png"/>
          <p:cNvPicPr>
            <a:picLocks noChangeAspect="1"/>
          </p:cNvPicPr>
          <p:nvPr userDrawn="1"/>
        </p:nvPicPr>
        <p:blipFill>
          <a:blip r:embed="rId2" cstate="print"/>
          <a:stretch>
            <a:fillRect/>
          </a:stretch>
        </p:blipFill>
        <p:spPr>
          <a:xfrm>
            <a:off x="11126456" y="6464300"/>
            <a:ext cx="661261" cy="381000"/>
          </a:xfrm>
          <a:prstGeom prst="rect">
            <a:avLst/>
          </a:prstGeom>
        </p:spPr>
      </p:pic>
      <p:sp>
        <p:nvSpPr>
          <p:cNvPr id="18" name="Title 17"/>
          <p:cNvSpPr>
            <a:spLocks noGrp="1"/>
          </p:cNvSpPr>
          <p:nvPr>
            <p:ph type="title"/>
          </p:nvPr>
        </p:nvSpPr>
        <p:spPr/>
        <p:txBody>
          <a:bodyPr/>
          <a:lstStyle/>
          <a:p>
            <a:r>
              <a:rPr lang="en-US"/>
              <a:t>Click to edit Master title style</a:t>
            </a:r>
            <a:endParaRPr lang="en-US" dirty="0"/>
          </a:p>
        </p:txBody>
      </p:sp>
      <p:sp>
        <p:nvSpPr>
          <p:cNvPr id="20" name="Text Placeholder 19"/>
          <p:cNvSpPr>
            <a:spLocks noGrp="1"/>
          </p:cNvSpPr>
          <p:nvPr>
            <p:ph type="body" sz="quarter" idx="11" hasCustomPrompt="1"/>
          </p:nvPr>
        </p:nvSpPr>
        <p:spPr>
          <a:xfrm>
            <a:off x="497417" y="6567312"/>
            <a:ext cx="6705600" cy="175433"/>
          </a:xfrm>
        </p:spPr>
        <p:txBody>
          <a:bodyPr anchor="ctr">
            <a:spAutoFit/>
          </a:bodyPr>
          <a:lstStyle>
            <a:lvl1pPr marL="0" indent="1191">
              <a:spcBef>
                <a:spcPts val="0"/>
              </a:spcBef>
              <a:buNone/>
              <a:defRPr sz="600" b="0" i="1">
                <a:solidFill>
                  <a:schemeClr val="bg1">
                    <a:lumMod val="75000"/>
                  </a:schemeClr>
                </a:solidFill>
              </a:defRPr>
            </a:lvl1pPr>
            <a:lvl2pPr>
              <a:buNone/>
              <a:defRPr/>
            </a:lvl2pPr>
            <a:lvl3pPr>
              <a:buNone/>
              <a:defRPr/>
            </a:lvl3pPr>
            <a:lvl4pPr>
              <a:buNone/>
              <a:defRPr/>
            </a:lvl4pPr>
            <a:lvl5pPr>
              <a:buNone/>
              <a:defRPr/>
            </a:lvl5pPr>
          </a:lstStyle>
          <a:p>
            <a:pPr lvl="0"/>
            <a:r>
              <a:rPr lang="en-US" dirty="0"/>
              <a:t>Click to add references</a:t>
            </a:r>
          </a:p>
        </p:txBody>
      </p:sp>
      <p:cxnSp>
        <p:nvCxnSpPr>
          <p:cNvPr id="9" name="Straight Connector 8"/>
          <p:cNvCxnSpPr/>
          <p:nvPr userDrawn="1"/>
        </p:nvCxnSpPr>
        <p:spPr>
          <a:xfrm>
            <a:off x="851" y="6437464"/>
            <a:ext cx="12192000" cy="1588"/>
          </a:xfrm>
          <a:prstGeom prst="line">
            <a:avLst/>
          </a:prstGeom>
          <a:ln w="19050">
            <a:solidFill>
              <a:srgbClr val="8FA6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113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43" name="Straight Connector 42"/>
          <p:cNvCxnSpPr/>
          <p:nvPr userDrawn="1"/>
        </p:nvCxnSpPr>
        <p:spPr>
          <a:xfrm>
            <a:off x="3"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30"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30" y="260268"/>
            <a:ext cx="11580921" cy="600980"/>
          </a:xfrm>
        </p:spPr>
        <p:txBody>
          <a:bodyPr anchor="b">
            <a:normAutofit/>
          </a:bodyPr>
          <a:lstStyle>
            <a:lvl1pPr algn="l">
              <a:defRPr sz="225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30" y="778081"/>
            <a:ext cx="11580921" cy="373510"/>
          </a:xfrm>
        </p:spPr>
        <p:txBody>
          <a:bodyPr>
            <a:noAutofit/>
          </a:bodyPr>
          <a:lstStyle>
            <a:lvl1pPr marL="0" indent="0" algn="l">
              <a:buNone/>
              <a:defRPr sz="1013" b="0">
                <a:solidFill>
                  <a:srgbClr val="373838"/>
                </a:solidFill>
                <a:latin typeface="Century Gothic" panose="020B0502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71"/>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2" name="Rectangle 51"/>
          <p:cNvSpPr/>
          <p:nvPr userDrawn="1"/>
        </p:nvSpPr>
        <p:spPr>
          <a:xfrm rot="5400000" flipH="1">
            <a:off x="6073145"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3" name="Rectangle 52"/>
          <p:cNvSpPr/>
          <p:nvPr userDrawn="1"/>
        </p:nvSpPr>
        <p:spPr>
          <a:xfrm>
            <a:off x="11448581" y="6350002"/>
            <a:ext cx="324128" cy="248209"/>
          </a:xfrm>
          <a:prstGeom prst="rect">
            <a:avLst/>
          </a:prstGeom>
          <a:effectLst>
            <a:outerShdw blurRad="63500" sx="102000" sy="102000" algn="ctr" rotWithShape="0">
              <a:prstClr val="black">
                <a:alpha val="40000"/>
              </a:prstClr>
            </a:outerShdw>
          </a:effectLst>
        </p:spPr>
        <p:txBody>
          <a:bodyPr wrap="none">
            <a:spAutoFit/>
          </a:bodyPr>
          <a:lstStyle/>
          <a:p>
            <a:pPr marL="0" marR="0" lvl="0" indent="0" defTabSz="685800" eaLnBrk="1" fontAlgn="auto" latinLnBrk="0" hangingPunct="1">
              <a:lnSpc>
                <a:spcPct val="100000"/>
              </a:lnSpc>
              <a:spcBef>
                <a:spcPts val="0"/>
              </a:spcBef>
              <a:spcAft>
                <a:spcPts val="0"/>
              </a:spcAft>
              <a:buClrTx/>
              <a:buSzTx/>
              <a:buFontTx/>
              <a:buNone/>
              <a:tabLst/>
              <a:defRPr/>
            </a:pPr>
            <a:fld id="{BD1BBCF7-C2B2-490C-A676-4763179728A4}" type="slidenum">
              <a:rPr kumimoji="0" lang="en-US" sz="1013" b="1" i="0" u="none" strike="noStrike" kern="0" cap="none" spc="0" normalizeH="0" baseline="0" noProof="0" smtClean="0">
                <a:ln>
                  <a:noFill/>
                </a:ln>
                <a:solidFill>
                  <a:schemeClr val="bg1"/>
                </a:solidFill>
                <a:effectLst/>
                <a:uLnTx/>
                <a:uFillTx/>
                <a:latin typeface="Century Gothic" panose="020B0502020202020204" pitchFamily="34" charset="0"/>
              </a:rPr>
              <a:pPr marL="0" marR="0" lvl="0" indent="0" defTabSz="685800" eaLnBrk="1" fontAlgn="auto" latinLnBrk="0" hangingPunct="1">
                <a:lnSpc>
                  <a:spcPct val="100000"/>
                </a:lnSpc>
                <a:spcBef>
                  <a:spcPts val="0"/>
                </a:spcBef>
                <a:spcAft>
                  <a:spcPts val="0"/>
                </a:spcAft>
                <a:buClrTx/>
                <a:buSzTx/>
                <a:buFontTx/>
                <a:buNone/>
                <a:tabLst/>
                <a:defRPr/>
              </a:pPr>
              <a:t>‹#›</a:t>
            </a:fld>
            <a:endParaRPr kumimoji="0" lang="en-US" sz="1013" b="0" i="0" u="none" strike="noStrike" kern="0" cap="none" spc="0" normalizeH="0" baseline="0" noProof="0" dirty="0">
              <a:ln>
                <a:noFill/>
              </a:ln>
              <a:solidFill>
                <a:schemeClr val="bg1"/>
              </a:solidFill>
              <a:effectLst/>
              <a:uLnTx/>
              <a:uFillTx/>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82"/>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149165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21" name="Text Placeholder 8"/>
          <p:cNvSpPr>
            <a:spLocks noGrp="1"/>
          </p:cNvSpPr>
          <p:nvPr>
            <p:ph type="body" sz="quarter" idx="13" hasCustomPrompt="1"/>
          </p:nvPr>
        </p:nvSpPr>
        <p:spPr>
          <a:xfrm>
            <a:off x="8358789" y="5318972"/>
            <a:ext cx="3657600" cy="221599"/>
          </a:xfrm>
        </p:spPr>
        <p:txBody>
          <a:bodyPr wrap="square" lIns="0" tIns="0" rIns="0" bIns="0">
            <a:spAutoFit/>
          </a:bodyPr>
          <a:lstStyle>
            <a:lvl1pPr marL="0" indent="0" algn="r">
              <a:buNone/>
              <a:defRPr sz="1600">
                <a:solidFill>
                  <a:schemeClr val="bg1"/>
                </a:solidFill>
              </a:defRPr>
            </a:lvl1pPr>
          </a:lstStyle>
          <a:p>
            <a:r>
              <a:rPr lang="en-US" dirty="0"/>
              <a:t>Presenter’s name</a:t>
            </a:r>
          </a:p>
        </p:txBody>
      </p:sp>
      <p:sp>
        <p:nvSpPr>
          <p:cNvPr id="22" name="Text Placeholder 9"/>
          <p:cNvSpPr>
            <a:spLocks noGrp="1"/>
          </p:cNvSpPr>
          <p:nvPr>
            <p:ph type="body" sz="quarter" idx="14" hasCustomPrompt="1"/>
          </p:nvPr>
        </p:nvSpPr>
        <p:spPr>
          <a:xfrm>
            <a:off x="7871109" y="5655449"/>
            <a:ext cx="4145280" cy="221599"/>
          </a:xfrm>
        </p:spPr>
        <p:txBody>
          <a:bodyPr wrap="square" lIns="0" tIns="0" rIns="0" bIns="0">
            <a:spAutoFit/>
          </a:bodyPr>
          <a:lstStyle>
            <a:lvl1pPr marL="0" indent="0" algn="r">
              <a:spcBef>
                <a:spcPts val="600"/>
              </a:spcBef>
              <a:buNone/>
              <a:defRPr sz="1600" b="0">
                <a:solidFill>
                  <a:schemeClr val="bg1"/>
                </a:solidFill>
              </a:defRPr>
            </a:lvl1pPr>
          </a:lstStyle>
          <a:p>
            <a:r>
              <a:rPr lang="en-US" dirty="0"/>
              <a:t>Presenter’s title and date</a:t>
            </a:r>
          </a:p>
        </p:txBody>
      </p:sp>
      <p:sp>
        <p:nvSpPr>
          <p:cNvPr id="17" name="Text Placeholder 7"/>
          <p:cNvSpPr>
            <a:spLocks noGrp="1"/>
          </p:cNvSpPr>
          <p:nvPr>
            <p:ph type="body" sz="quarter" idx="10" hasCustomPrompt="1"/>
          </p:nvPr>
        </p:nvSpPr>
        <p:spPr>
          <a:xfrm>
            <a:off x="365759" y="5317223"/>
            <a:ext cx="7193280" cy="498598"/>
          </a:xfrm>
        </p:spPr>
        <p:txBody>
          <a:bodyPr lIns="0" rIns="0" anchor="t" anchorCtr="0">
            <a:spAutoFit/>
          </a:bodyPr>
          <a:lstStyle>
            <a:lvl1pPr marL="0" indent="0">
              <a:lnSpc>
                <a:spcPct val="110000"/>
              </a:lnSpc>
              <a:spcBef>
                <a:spcPts val="0"/>
              </a:spcBef>
              <a:buNone/>
              <a:defRPr sz="2400">
                <a:solidFill>
                  <a:schemeClr val="bg1"/>
                </a:solidFill>
              </a:defRPr>
            </a:lvl1pPr>
          </a:lstStyle>
          <a:p>
            <a:r>
              <a:rPr lang="en-US" dirty="0"/>
              <a:t>Click to add presentation title</a:t>
            </a:r>
          </a:p>
        </p:txBody>
      </p:sp>
    </p:spTree>
    <p:extLst>
      <p:ext uri="{BB962C8B-B14F-4D97-AF65-F5344CB8AC3E}">
        <p14:creationId xmlns:p14="http://schemas.microsoft.com/office/powerpoint/2010/main" val="397720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1" y="6337703"/>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3375"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1800" b="1">
                <a:solidFill>
                  <a:srgbClr val="98C93D"/>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102" y="284253"/>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9" y="6319733"/>
            <a:ext cx="4869403" cy="411271"/>
          </a:xfrm>
          <a:prstGeom prst="rect">
            <a:avLst/>
          </a:prstGeom>
        </p:spPr>
        <p:txBody>
          <a:bodyPr vert="horz" lIns="51435" tIns="25718" rIns="51435" bIns="25718"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13"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Solutions for Today | Options for Tomorrow</a:t>
            </a:r>
          </a:p>
        </p:txBody>
      </p:sp>
    </p:spTree>
    <p:extLst>
      <p:ext uri="{BB962C8B-B14F-4D97-AF65-F5344CB8AC3E}">
        <p14:creationId xmlns:p14="http://schemas.microsoft.com/office/powerpoint/2010/main" val="331320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527" t="752" r="3726" b="2198"/>
          <a:stretch/>
        </p:blipFill>
        <p:spPr bwMode="auto">
          <a:xfrm flipH="1">
            <a:off x="6030900"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3" y="1202262"/>
            <a:ext cx="5557423" cy="2387600"/>
          </a:xfrm>
        </p:spPr>
        <p:txBody>
          <a:bodyPr anchor="b"/>
          <a:lstStyle>
            <a:lvl1pPr algn="ctr">
              <a:defRPr sz="3375"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3" y="3681937"/>
            <a:ext cx="5557423" cy="1655762"/>
          </a:xfrm>
        </p:spPr>
        <p:txBody>
          <a:bodyPr/>
          <a:lstStyle>
            <a:lvl1pPr marL="0" indent="0" algn="ctr">
              <a:buNone/>
              <a:defRPr sz="1350" b="0">
                <a:solidFill>
                  <a:srgbClr val="373838"/>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8" y="5521637"/>
            <a:ext cx="2307273" cy="917977"/>
          </a:xfrm>
          <a:prstGeom prst="rect">
            <a:avLst/>
          </a:prstGeom>
        </p:spPr>
      </p:pic>
      <p:sp>
        <p:nvSpPr>
          <p:cNvPr id="27" name="Rectangle 26"/>
          <p:cNvSpPr/>
          <p:nvPr userDrawn="1"/>
        </p:nvSpPr>
        <p:spPr>
          <a:xfrm flipH="1">
            <a:off x="53265" y="-9526"/>
            <a:ext cx="7056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28" name="Rectangle 27"/>
          <p:cNvSpPr/>
          <p:nvPr userDrawn="1"/>
        </p:nvSpPr>
        <p:spPr>
          <a:xfrm rot="5400000">
            <a:off x="8554376" y="3220381"/>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6140" y="6338660"/>
            <a:ext cx="1824891"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724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3"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23" name="Title 1"/>
          <p:cNvSpPr>
            <a:spLocks noGrp="1"/>
          </p:cNvSpPr>
          <p:nvPr>
            <p:ph type="ctrTitle" hasCustomPrompt="1"/>
          </p:nvPr>
        </p:nvSpPr>
        <p:spPr>
          <a:xfrm>
            <a:off x="647060" y="946592"/>
            <a:ext cx="7567352" cy="1697057"/>
          </a:xfrm>
        </p:spPr>
        <p:txBody>
          <a:bodyPr anchor="b"/>
          <a:lstStyle>
            <a:lvl1pPr algn="ctr">
              <a:defRPr sz="3375"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1800" b="0" baseline="0">
                <a:solidFill>
                  <a:srgbClr val="373838"/>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Cover Super-Long Subtitle with Names, Places, and Technologies</a:t>
            </a:r>
          </a:p>
        </p:txBody>
      </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661" y="6329782"/>
            <a:ext cx="1861363"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7" y="4804229"/>
            <a:ext cx="3389707"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4" y="5004515"/>
            <a:ext cx="2865599"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16" name="Rectangle 15"/>
          <p:cNvSpPr/>
          <p:nvPr userDrawn="1"/>
        </p:nvSpPr>
        <p:spPr>
          <a:xfrm flipH="1">
            <a:off x="0" y="595084"/>
            <a:ext cx="65107"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cxnSp>
        <p:nvCxnSpPr>
          <p:cNvPr id="19" name="Straight Connector 18"/>
          <p:cNvCxnSpPr/>
          <p:nvPr userDrawn="1"/>
        </p:nvCxnSpPr>
        <p:spPr>
          <a:xfrm>
            <a:off x="1041653" y="2729609"/>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71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3"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30"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30" y="260268"/>
            <a:ext cx="11580921" cy="600980"/>
          </a:xfrm>
        </p:spPr>
        <p:txBody>
          <a:bodyPr anchor="b">
            <a:normAutofit/>
          </a:bodyPr>
          <a:lstStyle>
            <a:lvl1pPr algn="l">
              <a:defRPr sz="225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30" y="778081"/>
            <a:ext cx="11580921" cy="373510"/>
          </a:xfrm>
        </p:spPr>
        <p:txBody>
          <a:bodyPr>
            <a:noAutofit/>
          </a:bodyPr>
          <a:lstStyle>
            <a:lvl1pPr marL="0" indent="0" algn="l">
              <a:buNone/>
              <a:defRPr sz="1013" b="0">
                <a:solidFill>
                  <a:srgbClr val="373838"/>
                </a:solidFill>
                <a:latin typeface="Century Gothic" panose="020B0502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71"/>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2" name="Rectangle 51"/>
          <p:cNvSpPr/>
          <p:nvPr userDrawn="1"/>
        </p:nvSpPr>
        <p:spPr>
          <a:xfrm rot="5400000" flipH="1">
            <a:off x="6073145"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3" name="Rectangle 52"/>
          <p:cNvSpPr/>
          <p:nvPr userDrawn="1"/>
        </p:nvSpPr>
        <p:spPr>
          <a:xfrm>
            <a:off x="11448581" y="6350002"/>
            <a:ext cx="324128" cy="248209"/>
          </a:xfrm>
          <a:prstGeom prst="rect">
            <a:avLst/>
          </a:prstGeom>
          <a:effectLst>
            <a:outerShdw blurRad="63500" sx="102000" sy="102000" algn="ctr" rotWithShape="0">
              <a:prstClr val="black">
                <a:alpha val="40000"/>
              </a:prstClr>
            </a:outerShdw>
          </a:effectLst>
        </p:spPr>
        <p:txBody>
          <a:bodyPr wrap="none">
            <a:spAutoFit/>
          </a:bodyPr>
          <a:lstStyle/>
          <a:p>
            <a:pPr marL="0" marR="0" lvl="0" indent="0" defTabSz="514350" eaLnBrk="1" fontAlgn="auto" latinLnBrk="0" hangingPunct="1">
              <a:lnSpc>
                <a:spcPct val="100000"/>
              </a:lnSpc>
              <a:spcBef>
                <a:spcPts val="0"/>
              </a:spcBef>
              <a:spcAft>
                <a:spcPts val="0"/>
              </a:spcAft>
              <a:buClrTx/>
              <a:buSzTx/>
              <a:buFontTx/>
              <a:buNone/>
              <a:tabLst/>
              <a:defRPr/>
            </a:pPr>
            <a:fld id="{BD1BBCF7-C2B2-490C-A676-4763179728A4}" type="slidenum">
              <a:rPr kumimoji="0" lang="en-US" sz="1013" b="1" i="0" u="none" strike="noStrike" kern="0" cap="none" spc="0" normalizeH="0" baseline="0" noProof="0" smtClean="0">
                <a:ln>
                  <a:noFill/>
                </a:ln>
                <a:solidFill>
                  <a:schemeClr val="bg1"/>
                </a:solidFill>
                <a:effectLst/>
                <a:uLnTx/>
                <a:uFillTx/>
                <a:latin typeface="Century Gothic" panose="020B0502020202020204" pitchFamily="34" charset="0"/>
              </a:rPr>
              <a:pPr marL="0" marR="0" lvl="0" indent="0" defTabSz="514350" eaLnBrk="1" fontAlgn="auto" latinLnBrk="0" hangingPunct="1">
                <a:lnSpc>
                  <a:spcPct val="100000"/>
                </a:lnSpc>
                <a:spcBef>
                  <a:spcPts val="0"/>
                </a:spcBef>
                <a:spcAft>
                  <a:spcPts val="0"/>
                </a:spcAft>
                <a:buClrTx/>
                <a:buSzTx/>
                <a:buFontTx/>
                <a:buNone/>
                <a:tabLst/>
                <a:defRPr/>
              </a:pPr>
              <a:t>‹#›</a:t>
            </a:fld>
            <a:endParaRPr kumimoji="0" lang="en-US" sz="1013" b="0" i="0" u="none" strike="noStrike" kern="0" cap="none" spc="0" normalizeH="0" baseline="0" noProof="0" dirty="0">
              <a:ln>
                <a:noFill/>
              </a:ln>
              <a:solidFill>
                <a:schemeClr val="bg1"/>
              </a:solidFill>
              <a:effectLst/>
              <a:uLnTx/>
              <a:uFillTx/>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82"/>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30213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30"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71"/>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2" name="Rectangle 51"/>
          <p:cNvSpPr/>
          <p:nvPr userDrawn="1"/>
        </p:nvSpPr>
        <p:spPr>
          <a:xfrm rot="5400000" flipH="1">
            <a:off x="6073145"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53" name="Rectangle 52"/>
          <p:cNvSpPr/>
          <p:nvPr userDrawn="1"/>
        </p:nvSpPr>
        <p:spPr>
          <a:xfrm>
            <a:off x="11448581" y="6350002"/>
            <a:ext cx="324128" cy="248209"/>
          </a:xfrm>
          <a:prstGeom prst="rect">
            <a:avLst/>
          </a:prstGeom>
          <a:effectLst>
            <a:outerShdw blurRad="63500" sx="102000" sy="102000" algn="ctr" rotWithShape="0">
              <a:prstClr val="black">
                <a:alpha val="40000"/>
              </a:prstClr>
            </a:outerShdw>
          </a:effectLst>
        </p:spPr>
        <p:txBody>
          <a:bodyPr wrap="none">
            <a:spAutoFit/>
          </a:bodyPr>
          <a:lstStyle/>
          <a:p>
            <a:pPr marL="0" marR="0" lvl="0" indent="0" defTabSz="514350" eaLnBrk="1" fontAlgn="auto" latinLnBrk="0" hangingPunct="1">
              <a:lnSpc>
                <a:spcPct val="100000"/>
              </a:lnSpc>
              <a:spcBef>
                <a:spcPts val="0"/>
              </a:spcBef>
              <a:spcAft>
                <a:spcPts val="0"/>
              </a:spcAft>
              <a:buClrTx/>
              <a:buSzTx/>
              <a:buFontTx/>
              <a:buNone/>
              <a:tabLst/>
              <a:defRPr/>
            </a:pPr>
            <a:fld id="{BD1BBCF7-C2B2-490C-A676-4763179728A4}" type="slidenum">
              <a:rPr kumimoji="0" lang="en-US" sz="1013" b="1" i="0" u="none" strike="noStrike" kern="0" cap="none" spc="0" normalizeH="0" baseline="0" noProof="0" smtClean="0">
                <a:ln>
                  <a:noFill/>
                </a:ln>
                <a:solidFill>
                  <a:schemeClr val="bg1"/>
                </a:solidFill>
                <a:effectLst/>
                <a:uLnTx/>
                <a:uFillTx/>
                <a:latin typeface="Century Gothic" panose="020B0502020202020204" pitchFamily="34" charset="0"/>
              </a:rPr>
              <a:pPr marL="0" marR="0" lvl="0" indent="0" defTabSz="514350" eaLnBrk="1" fontAlgn="auto" latinLnBrk="0" hangingPunct="1">
                <a:lnSpc>
                  <a:spcPct val="100000"/>
                </a:lnSpc>
                <a:spcBef>
                  <a:spcPts val="0"/>
                </a:spcBef>
                <a:spcAft>
                  <a:spcPts val="0"/>
                </a:spcAft>
                <a:buClrTx/>
                <a:buSzTx/>
                <a:buFontTx/>
                <a:buNone/>
                <a:tabLst/>
                <a:defRPr/>
              </a:pPr>
              <a:t>‹#›</a:t>
            </a:fld>
            <a:endParaRPr kumimoji="0" lang="en-US" sz="1013" b="0" i="0" u="none" strike="noStrike" kern="0" cap="none" spc="0" normalizeH="0" baseline="0" noProof="0" dirty="0">
              <a:ln>
                <a:noFill/>
              </a:ln>
              <a:solidFill>
                <a:schemeClr val="bg1"/>
              </a:solidFill>
              <a:effectLst/>
              <a:uLnTx/>
              <a:uFillTx/>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82"/>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30" y="146034"/>
            <a:ext cx="8810273" cy="1134678"/>
          </a:xfrm>
        </p:spPr>
        <p:txBody>
          <a:bodyPr anchor="b">
            <a:normAutofit/>
          </a:bodyPr>
          <a:lstStyle>
            <a:lvl1pPr algn="l">
              <a:defRPr sz="2025"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274783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5"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ysClr val="windowText" lastClr="000000"/>
              </a:solidFill>
              <a:effectLst/>
              <a:uLnTx/>
              <a:uFillTx/>
            </a:endParaRPr>
          </a:p>
        </p:txBody>
      </p:sp>
      <p:sp>
        <p:nvSpPr>
          <p:cNvPr id="23" name="Rectangle 22"/>
          <p:cNvSpPr/>
          <p:nvPr userDrawn="1"/>
        </p:nvSpPr>
        <p:spPr>
          <a:xfrm>
            <a:off x="11448581" y="6407240"/>
            <a:ext cx="324128" cy="248209"/>
          </a:xfrm>
          <a:prstGeom prst="rect">
            <a:avLst/>
          </a:prstGeom>
          <a:effectLst/>
        </p:spPr>
        <p:txBody>
          <a:bodyPr wrap="none">
            <a:spAutoFit/>
          </a:bodyPr>
          <a:lstStyle/>
          <a:p>
            <a:pPr marL="0" marR="0" lvl="0" indent="0" defTabSz="514350" eaLnBrk="1" fontAlgn="auto" latinLnBrk="0" hangingPunct="1">
              <a:lnSpc>
                <a:spcPct val="100000"/>
              </a:lnSpc>
              <a:spcBef>
                <a:spcPts val="0"/>
              </a:spcBef>
              <a:spcAft>
                <a:spcPts val="0"/>
              </a:spcAft>
              <a:buClrTx/>
              <a:buSzTx/>
              <a:buFontTx/>
              <a:buNone/>
              <a:tabLst/>
              <a:defRPr/>
            </a:pPr>
            <a:fld id="{BD1BBCF7-C2B2-490C-A676-4763179728A4}" type="slidenum">
              <a:rPr kumimoji="0" lang="en-US" sz="1013" b="1" i="0" u="none" strike="noStrike" kern="0" cap="none" spc="0" normalizeH="0" baseline="0" noProof="0" smtClean="0">
                <a:ln>
                  <a:noFill/>
                </a:ln>
                <a:solidFill>
                  <a:srgbClr val="373838"/>
                </a:solidFill>
                <a:effectLst/>
                <a:uLnTx/>
                <a:uFillTx/>
                <a:latin typeface="Century Gothic" panose="020B0502020202020204" pitchFamily="34" charset="0"/>
              </a:rPr>
              <a:pPr marL="0" marR="0" lvl="0" indent="0" defTabSz="514350" eaLnBrk="1" fontAlgn="auto" latinLnBrk="0" hangingPunct="1">
                <a:lnSpc>
                  <a:spcPct val="100000"/>
                </a:lnSpc>
                <a:spcBef>
                  <a:spcPts val="0"/>
                </a:spcBef>
                <a:spcAft>
                  <a:spcPts val="0"/>
                </a:spcAft>
                <a:buClrTx/>
                <a:buSzTx/>
                <a:buFontTx/>
                <a:buNone/>
                <a:tabLst/>
                <a:defRPr/>
              </a:pPr>
              <a:t>‹#›</a:t>
            </a:fld>
            <a:endParaRPr kumimoji="0" lang="en-US" sz="1013" b="0" i="0" u="none" strike="noStrike" kern="0" cap="none" spc="0" normalizeH="0" baseline="0" noProof="0" dirty="0">
              <a:ln>
                <a:noFill/>
              </a:ln>
              <a:solidFill>
                <a:srgbClr val="373838"/>
              </a:solidFill>
              <a:effectLst/>
              <a:uLnTx/>
              <a:uFillTx/>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98" b="-7124"/>
          <a:stretch/>
        </p:blipFill>
        <p:spPr>
          <a:xfrm>
            <a:off x="270625" y="6390757"/>
            <a:ext cx="1717832" cy="430961"/>
          </a:xfrm>
          <a:prstGeom prst="rect">
            <a:avLst/>
          </a:prstGeom>
          <a:solidFill>
            <a:schemeClr val="bg1"/>
          </a:solidFill>
          <a:effectLst/>
        </p:spPr>
      </p:pic>
      <p:sp>
        <p:nvSpPr>
          <p:cNvPr id="28" name="Title 1"/>
          <p:cNvSpPr>
            <a:spLocks noGrp="1"/>
          </p:cNvSpPr>
          <p:nvPr>
            <p:ph type="ctrTitle" hasCustomPrompt="1"/>
          </p:nvPr>
        </p:nvSpPr>
        <p:spPr>
          <a:xfrm>
            <a:off x="270631" y="251390"/>
            <a:ext cx="5317372" cy="600980"/>
          </a:xfrm>
        </p:spPr>
        <p:txBody>
          <a:bodyPr anchor="b">
            <a:normAutofit/>
          </a:bodyPr>
          <a:lstStyle>
            <a:lvl1pPr algn="l">
              <a:defRPr sz="225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31" y="878777"/>
            <a:ext cx="5317372" cy="373510"/>
          </a:xfrm>
        </p:spPr>
        <p:txBody>
          <a:bodyPr>
            <a:noAutofit/>
          </a:bodyPr>
          <a:lstStyle>
            <a:lvl1pPr marL="0" indent="0" algn="l">
              <a:buNone/>
              <a:defRPr sz="1013" b="1">
                <a:solidFill>
                  <a:srgbClr val="373838"/>
                </a:solidFill>
                <a:latin typeface="Century Gothic" panose="020B0502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6" y="251394"/>
            <a:ext cx="2476835" cy="966537"/>
          </a:xfrm>
          <a:prstGeom prst="rect">
            <a:avLst/>
          </a:prstGeom>
        </p:spPr>
      </p:pic>
    </p:spTree>
    <p:extLst>
      <p:ext uri="{BB962C8B-B14F-4D97-AF65-F5344CB8AC3E}">
        <p14:creationId xmlns:p14="http://schemas.microsoft.com/office/powerpoint/2010/main" val="3392357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1" name="Text Placeholder 8"/>
          <p:cNvSpPr>
            <a:spLocks noGrp="1"/>
          </p:cNvSpPr>
          <p:nvPr>
            <p:ph type="body" sz="quarter" idx="13" hasCustomPrompt="1"/>
          </p:nvPr>
        </p:nvSpPr>
        <p:spPr>
          <a:xfrm>
            <a:off x="8358789" y="5318974"/>
            <a:ext cx="3657600" cy="166199"/>
          </a:xfrm>
        </p:spPr>
        <p:txBody>
          <a:bodyPr wrap="square" lIns="0" tIns="0" rIns="0" bIns="0">
            <a:spAutoFit/>
          </a:bodyPr>
          <a:lstStyle>
            <a:lvl1pPr marL="0" indent="0" algn="r">
              <a:buNone/>
              <a:defRPr sz="1200">
                <a:solidFill>
                  <a:schemeClr val="bg1"/>
                </a:solidFill>
              </a:defRPr>
            </a:lvl1pPr>
          </a:lstStyle>
          <a:p>
            <a:r>
              <a:rPr lang="en-US" dirty="0"/>
              <a:t>Presenter’s name</a:t>
            </a:r>
          </a:p>
        </p:txBody>
      </p:sp>
      <p:sp>
        <p:nvSpPr>
          <p:cNvPr id="22" name="Text Placeholder 9"/>
          <p:cNvSpPr>
            <a:spLocks noGrp="1"/>
          </p:cNvSpPr>
          <p:nvPr>
            <p:ph type="body" sz="quarter" idx="14" hasCustomPrompt="1"/>
          </p:nvPr>
        </p:nvSpPr>
        <p:spPr>
          <a:xfrm>
            <a:off x="7871109" y="5655451"/>
            <a:ext cx="4145280" cy="166199"/>
          </a:xfrm>
        </p:spPr>
        <p:txBody>
          <a:bodyPr wrap="square" lIns="0" tIns="0" rIns="0" bIns="0">
            <a:spAutoFit/>
          </a:bodyPr>
          <a:lstStyle>
            <a:lvl1pPr marL="0" indent="0" algn="r">
              <a:spcBef>
                <a:spcPts val="450"/>
              </a:spcBef>
              <a:buNone/>
              <a:defRPr sz="1200" b="0">
                <a:solidFill>
                  <a:schemeClr val="bg1"/>
                </a:solidFill>
              </a:defRPr>
            </a:lvl1pPr>
          </a:lstStyle>
          <a:p>
            <a:r>
              <a:rPr lang="en-US" dirty="0"/>
              <a:t>Presenter’s title and date</a:t>
            </a:r>
          </a:p>
        </p:txBody>
      </p:sp>
      <p:sp>
        <p:nvSpPr>
          <p:cNvPr id="17" name="Text Placeholder 7"/>
          <p:cNvSpPr>
            <a:spLocks noGrp="1"/>
          </p:cNvSpPr>
          <p:nvPr>
            <p:ph type="body" sz="quarter" idx="10" hasCustomPrompt="1"/>
          </p:nvPr>
        </p:nvSpPr>
        <p:spPr>
          <a:xfrm>
            <a:off x="365759" y="5317223"/>
            <a:ext cx="7193280" cy="397032"/>
          </a:xfrm>
        </p:spPr>
        <p:txBody>
          <a:bodyPr lIns="0" rIns="0" anchor="t" anchorCtr="0">
            <a:spAutoFit/>
          </a:bodyPr>
          <a:lstStyle>
            <a:lvl1pPr marL="0" indent="0">
              <a:lnSpc>
                <a:spcPct val="110000"/>
              </a:lnSpc>
              <a:spcBef>
                <a:spcPts val="0"/>
              </a:spcBef>
              <a:buNone/>
              <a:defRPr sz="1800">
                <a:solidFill>
                  <a:schemeClr val="bg1"/>
                </a:solidFill>
              </a:defRPr>
            </a:lvl1pPr>
          </a:lstStyle>
          <a:p>
            <a:r>
              <a:rPr lang="en-US" dirty="0"/>
              <a:t>Click to add presentation title</a:t>
            </a:r>
          </a:p>
        </p:txBody>
      </p:sp>
    </p:spTree>
    <p:extLst>
      <p:ext uri="{BB962C8B-B14F-4D97-AF65-F5344CB8AC3E}">
        <p14:creationId xmlns:p14="http://schemas.microsoft.com/office/powerpoint/2010/main" val="250403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231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fld id="{6C882809-195B-4C71-AF45-AF8015062DE4}" type="datetimeFigureOut">
              <a:rPr lang="en-US" kern="0" smtClean="0"/>
              <a:pPr defTabSz="514350"/>
              <a:t>11/7/2016</a:t>
            </a:fld>
            <a:endParaRPr lang="en-US" kern="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endParaRPr lang="en-US" kern="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fld id="{BD1BBCF7-C2B2-490C-A676-4763179728A4}" type="slidenum">
              <a:rPr lang="en-US" kern="0" smtClean="0"/>
              <a:pPr defTabSz="514350"/>
              <a:t>‹#›</a:t>
            </a:fld>
            <a:endParaRPr lang="en-US" kern="0"/>
          </a:p>
        </p:txBody>
      </p:sp>
    </p:spTree>
    <p:extLst>
      <p:ext uri="{BB962C8B-B14F-4D97-AF65-F5344CB8AC3E}">
        <p14:creationId xmlns:p14="http://schemas.microsoft.com/office/powerpoint/2010/main" val="424334518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l" defTabSz="514350" rtl="0" eaLnBrk="1" latinLnBrk="0" hangingPunct="1">
        <a:lnSpc>
          <a:spcPct val="90000"/>
        </a:lnSpc>
        <a:spcBef>
          <a:spcPct val="0"/>
        </a:spcBef>
        <a:buNone/>
        <a:defRPr sz="2475" b="0" kern="1200">
          <a:solidFill>
            <a:srgbClr val="373838"/>
          </a:solidFill>
          <a:latin typeface="Century Gothic" panose="020B0502020202020204"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0" kern="1200">
          <a:solidFill>
            <a:srgbClr val="373838"/>
          </a:solidFill>
          <a:latin typeface="Garamond" panose="02020404030301010803" pitchFamily="18"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rgbClr val="373838"/>
          </a:solidFill>
          <a:latin typeface="Garamond" panose="02020404030301010803" pitchFamily="18"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rgbClr val="373838"/>
          </a:solidFill>
          <a:latin typeface="Garamond" panose="02020404030301010803" pitchFamily="18"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rgbClr val="373838"/>
          </a:solidFill>
          <a:latin typeface="Garamond" panose="02020404030301010803" pitchFamily="18"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rgbClr val="373838"/>
          </a:solidFill>
          <a:latin typeface="Garamond" panose="02020404030301010803" pitchFamily="18"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idx="1"/>
          </p:nvPr>
        </p:nvSpPr>
        <p:spPr>
          <a:xfrm>
            <a:off x="270630" y="5281657"/>
            <a:ext cx="11580921" cy="906347"/>
          </a:xfrm>
        </p:spPr>
        <p:txBody>
          <a:bodyPr/>
          <a:lstStyle/>
          <a:p>
            <a:r>
              <a:rPr lang="en-US" b="0" dirty="0"/>
              <a:t>Nicole Murray</a:t>
            </a:r>
          </a:p>
          <a:p>
            <a:r>
              <a:rPr lang="en-US" b="0" dirty="0"/>
              <a:t>Contract Specialist</a:t>
            </a:r>
            <a:endParaRPr lang="en-US" dirty="0"/>
          </a:p>
          <a:p>
            <a:r>
              <a:rPr lang="en-US" b="0" dirty="0"/>
              <a:t>Finance and Acquisition Center</a:t>
            </a:r>
          </a:p>
        </p:txBody>
      </p:sp>
      <p:sp>
        <p:nvSpPr>
          <p:cNvPr id="2" name="Title 1"/>
          <p:cNvSpPr>
            <a:spLocks noGrp="1"/>
          </p:cNvSpPr>
          <p:nvPr>
            <p:ph type="ctrTitle"/>
          </p:nvPr>
        </p:nvSpPr>
        <p:spPr/>
        <p:txBody>
          <a:bodyPr>
            <a:normAutofit fontScale="90000"/>
          </a:bodyPr>
          <a:lstStyle/>
          <a:p>
            <a:r>
              <a:rPr lang="en-US" sz="3100" dirty="0"/>
              <a:t>Seminar on NETL’s Minority Serving Institutions Program</a:t>
            </a:r>
            <a:r>
              <a:rPr lang="en-US" dirty="0"/>
              <a:t/>
            </a:r>
            <a:br>
              <a:rPr lang="en-US" dirty="0"/>
            </a:br>
            <a:endParaRPr lang="en-US" dirty="0"/>
          </a:p>
        </p:txBody>
      </p:sp>
      <p:sp>
        <p:nvSpPr>
          <p:cNvPr id="11" name="Text Placeholder 10"/>
          <p:cNvSpPr>
            <a:spLocks noGrp="1"/>
          </p:cNvSpPr>
          <p:nvPr>
            <p:ph type="body" sz="quarter" idx="4294967295"/>
          </p:nvPr>
        </p:nvSpPr>
        <p:spPr>
          <a:xfrm>
            <a:off x="9516332" y="6438496"/>
            <a:ext cx="1881011" cy="238319"/>
          </a:xfrm>
        </p:spPr>
        <p:txBody>
          <a:bodyPr>
            <a:normAutofit fontScale="77500" lnSpcReduction="20000"/>
          </a:bodyPr>
          <a:lstStyle/>
          <a:p>
            <a:pPr marL="0" indent="0">
              <a:buNone/>
            </a:pPr>
            <a:r>
              <a:rPr lang="en-US" sz="1600" dirty="0">
                <a:solidFill>
                  <a:schemeClr val="bg1"/>
                </a:solidFill>
                <a:latin typeface="Century Gothic" panose="020B0502020202020204" pitchFamily="34" charset="0"/>
              </a:rPr>
              <a:t>November 9, 2016</a:t>
            </a:r>
          </a:p>
        </p:txBody>
      </p:sp>
      <p:pic>
        <p:nvPicPr>
          <p:cNvPr id="14" name="Picture 19" descr="Unpyrolized_caps_pyrolized_cap_header_low_res"/>
          <p:cNvPicPr>
            <a:picLocks noChangeAspect="1" noChangeArrowheads="1"/>
          </p:cNvPicPr>
          <p:nvPr/>
        </p:nvPicPr>
        <p:blipFill>
          <a:blip r:embed="rId3" cstate="print"/>
          <a:srcRect/>
          <a:stretch>
            <a:fillRect/>
          </a:stretch>
        </p:blipFill>
        <p:spPr bwMode="auto">
          <a:xfrm>
            <a:off x="4679712" y="1493423"/>
            <a:ext cx="1524000" cy="1166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Header-Vis"/>
          <p:cNvPicPr>
            <a:picLocks noChangeAspect="1" noChangeArrowheads="1"/>
          </p:cNvPicPr>
          <p:nvPr/>
        </p:nvPicPr>
        <p:blipFill>
          <a:blip r:embed="rId4" cstate="print"/>
          <a:srcRect/>
          <a:stretch>
            <a:fillRect/>
          </a:stretch>
        </p:blipFill>
        <p:spPr bwMode="auto">
          <a:xfrm>
            <a:off x="5917890" y="2908426"/>
            <a:ext cx="1615130" cy="2003579"/>
          </a:xfrm>
          <a:prstGeom prst="rect">
            <a:avLst/>
          </a:prstGeom>
          <a:noFill/>
          <a:ln w="9525">
            <a:noFill/>
            <a:miter lim="800000"/>
            <a:headEnd/>
            <a:tailEnd/>
          </a:ln>
        </p:spPr>
      </p:pic>
      <p:pic>
        <p:nvPicPr>
          <p:cNvPr id="18" name="Picture 20" descr="Header_with_cap_low_res_turn"/>
          <p:cNvPicPr>
            <a:picLocks noChangeAspect="1" noChangeArrowheads="1"/>
          </p:cNvPicPr>
          <p:nvPr/>
        </p:nvPicPr>
        <p:blipFill>
          <a:blip r:embed="rId5" cstate="print"/>
          <a:srcRect/>
          <a:stretch>
            <a:fillRect/>
          </a:stretch>
        </p:blipFill>
        <p:spPr bwMode="auto">
          <a:xfrm>
            <a:off x="3685558" y="2399959"/>
            <a:ext cx="1379501" cy="1016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4105" y="3573464"/>
            <a:ext cx="1783080" cy="1499929"/>
          </a:xfrm>
          <a:prstGeom prst="rect">
            <a:avLst/>
          </a:prstGeom>
          <a:ln/>
        </p:spPr>
        <p:style>
          <a:lnRef idx="1">
            <a:schemeClr val="dk1"/>
          </a:lnRef>
          <a:fillRef idx="2">
            <a:schemeClr val="dk1"/>
          </a:fillRef>
          <a:effectRef idx="1">
            <a:schemeClr val="dk1"/>
          </a:effectRef>
          <a:fontRef idx="minor">
            <a:schemeClr val="dk1"/>
          </a:fontRef>
        </p:style>
      </p:pic>
      <p:pic>
        <p:nvPicPr>
          <p:cNvPr id="12" name="Picture 4" descr="snapshot6"/>
          <p:cNvPicPr>
            <a:picLocks noChangeAspect="1" noChangeArrowheads="1"/>
          </p:cNvPicPr>
          <p:nvPr/>
        </p:nvPicPr>
        <p:blipFill>
          <a:blip r:embed="rId7" cstate="print"/>
          <a:srcRect/>
          <a:stretch>
            <a:fillRect/>
          </a:stretch>
        </p:blipFill>
        <p:spPr bwMode="auto">
          <a:xfrm>
            <a:off x="1702539" y="1354067"/>
            <a:ext cx="1608322" cy="3714690"/>
          </a:xfrm>
          <a:prstGeom prst="rect">
            <a:avLst/>
          </a:prstGeom>
          <a:noFill/>
          <a:ln w="9525">
            <a:noFill/>
            <a:miter lim="800000"/>
            <a:headEnd/>
            <a:tailEnd/>
          </a:ln>
          <a:effectLst>
            <a:outerShdw dist="107763" dir="2700000" algn="ctr" rotWithShape="0">
              <a:srgbClr val="808080">
                <a:alpha val="50000"/>
              </a:srgbClr>
            </a:outerShdw>
          </a:effectLst>
        </p:spPr>
      </p:pic>
      <p:sp>
        <p:nvSpPr>
          <p:cNvPr id="13" name="Rectangle 12"/>
          <p:cNvSpPr/>
          <p:nvPr/>
        </p:nvSpPr>
        <p:spPr>
          <a:xfrm>
            <a:off x="8385851" y="2308260"/>
            <a:ext cx="2909233" cy="1200329"/>
          </a:xfrm>
          <a:prstGeom prst="rect">
            <a:avLst/>
          </a:prstGeom>
          <a:solidFill>
            <a:schemeClr val="tx2">
              <a:lumMod val="75000"/>
            </a:schemeClr>
          </a:solidFill>
        </p:spPr>
        <p:txBody>
          <a:bodyPr wrap="square">
            <a:spAutoFit/>
          </a:bodyPr>
          <a:lstStyle/>
          <a:p>
            <a:pPr algn="ctr"/>
            <a:r>
              <a:rPr lang="en-US" sz="2400" b="1" dirty="0">
                <a:solidFill>
                  <a:schemeClr val="bg1"/>
                </a:solidFill>
              </a:rPr>
              <a:t>Funding Opportunity Announcements (FOAs)</a:t>
            </a:r>
          </a:p>
        </p:txBody>
      </p:sp>
    </p:spTree>
    <p:extLst>
      <p:ext uri="{BB962C8B-B14F-4D97-AF65-F5344CB8AC3E}">
        <p14:creationId xmlns:p14="http://schemas.microsoft.com/office/powerpoint/2010/main" val="3098429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000" dirty="0">
                <a:latin typeface="+mn-lt"/>
              </a:rPr>
              <a:t>Self-contained, one (1) page document </a:t>
            </a:r>
            <a:endParaRPr lang="en-US" sz="2000" dirty="0" smtClean="0">
              <a:latin typeface="+mn-lt"/>
            </a:endParaRPr>
          </a:p>
          <a:p>
            <a:endParaRPr lang="en-US" sz="2000" dirty="0">
              <a:latin typeface="+mn-lt"/>
            </a:endParaRPr>
          </a:p>
          <a:p>
            <a:r>
              <a:rPr lang="en-US" sz="2000" dirty="0">
                <a:latin typeface="+mn-lt"/>
              </a:rPr>
              <a:t>Summary of the proposed activity suitable for dissemination to the public</a:t>
            </a:r>
          </a:p>
          <a:p>
            <a:r>
              <a:rPr lang="en-US" sz="2000" dirty="0">
                <a:latin typeface="+mn-lt"/>
              </a:rPr>
              <a:t>Identifies:</a:t>
            </a:r>
          </a:p>
          <a:p>
            <a:pPr lvl="1"/>
            <a:r>
              <a:rPr lang="en-US" sz="2000" dirty="0">
                <a:latin typeface="+mn-lt"/>
              </a:rPr>
              <a:t>the name of the applicant, </a:t>
            </a:r>
          </a:p>
          <a:p>
            <a:pPr lvl="1"/>
            <a:r>
              <a:rPr lang="en-US" sz="2000" dirty="0">
                <a:latin typeface="+mn-lt"/>
              </a:rPr>
              <a:t>the project director/principal investigator(s), </a:t>
            </a:r>
          </a:p>
          <a:p>
            <a:pPr lvl="1"/>
            <a:r>
              <a:rPr lang="en-US" sz="2000" dirty="0">
                <a:latin typeface="+mn-lt"/>
              </a:rPr>
              <a:t>the project title, </a:t>
            </a:r>
          </a:p>
          <a:p>
            <a:pPr lvl="1"/>
            <a:r>
              <a:rPr lang="en-US" sz="2000" dirty="0">
                <a:latin typeface="+mn-lt"/>
              </a:rPr>
              <a:t>the objectives of the project, </a:t>
            </a:r>
          </a:p>
          <a:p>
            <a:pPr lvl="1"/>
            <a:r>
              <a:rPr lang="en-US" sz="2000" dirty="0">
                <a:latin typeface="+mn-lt"/>
              </a:rPr>
              <a:t>a description of the project, including methods to be employed, the potential impact of the project (i.e., benefits, outcomes), and major participants (for collaborative projects). </a:t>
            </a:r>
            <a:endParaRPr lang="en-US" sz="2000" dirty="0" smtClean="0">
              <a:latin typeface="+mn-lt"/>
            </a:endParaRPr>
          </a:p>
          <a:p>
            <a:pPr marL="257175" lvl="1" indent="0">
              <a:buNone/>
            </a:pPr>
            <a:endParaRPr lang="en-US" sz="2000" dirty="0">
              <a:latin typeface="+mn-lt"/>
            </a:endParaRPr>
          </a:p>
          <a:p>
            <a:r>
              <a:rPr lang="en-US" sz="2000" dirty="0">
                <a:latin typeface="+mn-lt"/>
              </a:rPr>
              <a:t>Must not include any proprietary or business sensitive information  </a:t>
            </a:r>
          </a:p>
        </p:txBody>
      </p:sp>
      <p:sp>
        <p:nvSpPr>
          <p:cNvPr id="2" name="Title 1"/>
          <p:cNvSpPr>
            <a:spLocks noGrp="1"/>
          </p:cNvSpPr>
          <p:nvPr>
            <p:ph type="ctrTitle"/>
          </p:nvPr>
        </p:nvSpPr>
        <p:spPr>
          <a:xfrm>
            <a:off x="270630" y="146034"/>
            <a:ext cx="8810273" cy="996966"/>
          </a:xfrm>
        </p:spPr>
        <p:txBody>
          <a:bodyPr>
            <a:normAutofit/>
          </a:bodyPr>
          <a:lstStyle/>
          <a:p>
            <a:r>
              <a:rPr lang="en-US" sz="2800" dirty="0"/>
              <a:t>Project Summary/Abstract File </a:t>
            </a:r>
          </a:p>
        </p:txBody>
      </p:sp>
    </p:spTree>
    <p:extLst>
      <p:ext uri="{BB962C8B-B14F-4D97-AF65-F5344CB8AC3E}">
        <p14:creationId xmlns:p14="http://schemas.microsoft.com/office/powerpoint/2010/main" val="96049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sz="2400" dirty="0">
                <a:latin typeface="+mn-lt"/>
              </a:rPr>
              <a:t>This file requires a resume for each key person proposed, including sub-awardees and consultants.  </a:t>
            </a:r>
          </a:p>
          <a:p>
            <a:pPr lvl="1"/>
            <a:r>
              <a:rPr lang="en-US" sz="1400" dirty="0">
                <a:latin typeface="+mn-lt"/>
              </a:rPr>
              <a:t>A key person is any individual who contributes in a substantive, measurable way to the execution of the project.  </a:t>
            </a:r>
          </a:p>
          <a:p>
            <a:r>
              <a:rPr lang="en-US" sz="2400" dirty="0">
                <a:latin typeface="+mn-lt"/>
              </a:rPr>
              <a:t>Each resume should not exceed 2 pages including if applicable:</a:t>
            </a:r>
          </a:p>
          <a:p>
            <a:pPr lvl="1"/>
            <a:r>
              <a:rPr lang="en-US" sz="1400" dirty="0">
                <a:latin typeface="+mn-lt"/>
              </a:rPr>
              <a:t>Education and Training.  Undergraduate, graduate, and postdoctoral training; provide institution, major/area, degree, and year</a:t>
            </a:r>
            <a:r>
              <a:rPr lang="en-US" sz="1400" dirty="0" smtClean="0">
                <a:latin typeface="+mn-lt"/>
              </a:rPr>
              <a:t>.</a:t>
            </a:r>
          </a:p>
          <a:p>
            <a:pPr marL="257175" lvl="1" indent="0">
              <a:buNone/>
            </a:pPr>
            <a:endParaRPr lang="en-US" sz="1400" dirty="0">
              <a:latin typeface="+mn-lt"/>
            </a:endParaRPr>
          </a:p>
          <a:p>
            <a:pPr lvl="1"/>
            <a:r>
              <a:rPr lang="en-US" sz="1400" dirty="0">
                <a:latin typeface="+mn-lt"/>
              </a:rPr>
              <a:t>Professional Experience:  Beginning with the current position list, in chronological order, professional/academic positions with a brief description</a:t>
            </a:r>
            <a:r>
              <a:rPr lang="en-US" sz="1400" dirty="0" smtClean="0">
                <a:latin typeface="+mn-lt"/>
              </a:rPr>
              <a:t>.</a:t>
            </a:r>
          </a:p>
          <a:p>
            <a:pPr marL="257175" lvl="1" indent="0">
              <a:buNone/>
            </a:pPr>
            <a:endParaRPr lang="en-US" sz="1400" dirty="0">
              <a:latin typeface="+mn-lt"/>
            </a:endParaRPr>
          </a:p>
          <a:p>
            <a:pPr lvl="1"/>
            <a:r>
              <a:rPr lang="en-US" sz="1400" dirty="0">
                <a:latin typeface="+mn-lt"/>
              </a:rPr>
              <a:t>Publications.  Provide a list of up to 10 publications most closely related to the proposed project.  For each publication, identify the names of all authors (in the same sequence in which they appear in the publication), the article title, book or journal title, volume number, page numbers, year of publication, and website address if available electronically. </a:t>
            </a:r>
            <a:endParaRPr lang="en-US" sz="1400" dirty="0" smtClean="0">
              <a:latin typeface="+mn-lt"/>
            </a:endParaRPr>
          </a:p>
          <a:p>
            <a:pPr marL="257175" lvl="1" indent="0">
              <a:buNone/>
            </a:pPr>
            <a:endParaRPr lang="en-US" sz="1400" dirty="0">
              <a:latin typeface="+mn-lt"/>
            </a:endParaRPr>
          </a:p>
          <a:p>
            <a:pPr lvl="1"/>
            <a:r>
              <a:rPr lang="en-US" sz="1400" dirty="0">
                <a:latin typeface="+mn-lt"/>
              </a:rPr>
              <a:t>Patents, copyrights, and software systems developed may be provided in addition to or substituted for publications</a:t>
            </a:r>
            <a:r>
              <a:rPr lang="en-US" sz="1400" dirty="0" smtClean="0">
                <a:latin typeface="+mn-lt"/>
              </a:rPr>
              <a:t>.</a:t>
            </a:r>
          </a:p>
          <a:p>
            <a:pPr marL="257175" lvl="1" indent="0">
              <a:buNone/>
            </a:pPr>
            <a:endParaRPr lang="en-US" sz="1400" dirty="0">
              <a:latin typeface="+mn-lt"/>
            </a:endParaRPr>
          </a:p>
          <a:p>
            <a:pPr lvl="1"/>
            <a:r>
              <a:rPr lang="en-US" sz="1400" dirty="0">
                <a:latin typeface="+mn-lt"/>
              </a:rPr>
              <a:t>Synergistic Activities.  List no more than 5 professional and scholarly activities related to the effort proposed. </a:t>
            </a:r>
          </a:p>
          <a:p>
            <a:r>
              <a:rPr lang="en-US" sz="2400" dirty="0">
                <a:latin typeface="+mn-lt"/>
              </a:rPr>
              <a:t>All resumes are saved in a single file.</a:t>
            </a:r>
          </a:p>
          <a:p>
            <a:endParaRPr lang="en-US" dirty="0"/>
          </a:p>
        </p:txBody>
      </p:sp>
      <p:sp>
        <p:nvSpPr>
          <p:cNvPr id="2" name="Title 1"/>
          <p:cNvSpPr>
            <a:spLocks noGrp="1"/>
          </p:cNvSpPr>
          <p:nvPr>
            <p:ph type="ctrTitle"/>
          </p:nvPr>
        </p:nvSpPr>
        <p:spPr>
          <a:xfrm>
            <a:off x="270630" y="146034"/>
            <a:ext cx="8810273" cy="1029623"/>
          </a:xfrm>
        </p:spPr>
        <p:txBody>
          <a:bodyPr>
            <a:normAutofit/>
          </a:bodyPr>
          <a:lstStyle/>
          <a:p>
            <a:r>
              <a:rPr lang="en-US" sz="2800" dirty="0"/>
              <a:t>Resume File</a:t>
            </a:r>
          </a:p>
        </p:txBody>
      </p:sp>
    </p:spTree>
    <p:extLst>
      <p:ext uri="{BB962C8B-B14F-4D97-AF65-F5344CB8AC3E}">
        <p14:creationId xmlns:p14="http://schemas.microsoft.com/office/powerpoint/2010/main" val="241657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Separate budget for each year of support requested and a cumulative budget for the total project period are usually required.  </a:t>
            </a:r>
            <a:endParaRPr lang="en-US" sz="2400" dirty="0" smtClean="0">
              <a:latin typeface="+mn-lt"/>
            </a:endParaRPr>
          </a:p>
          <a:p>
            <a:pPr marL="0" indent="0">
              <a:buNone/>
            </a:pPr>
            <a:endParaRPr lang="en-US" sz="2400" dirty="0">
              <a:latin typeface="+mn-lt"/>
            </a:endParaRPr>
          </a:p>
          <a:p>
            <a:r>
              <a:rPr lang="en-US" sz="2400" dirty="0">
                <a:latin typeface="+mn-lt"/>
              </a:rPr>
              <a:t>Use the SF 424A Excel, "Budget Information - Non Construction Programs" form on the DOE Financial Assistance Forms Page at </a:t>
            </a:r>
            <a:r>
              <a:rPr lang="en-US" sz="2400" dirty="0">
                <a:solidFill>
                  <a:srgbClr val="0000FF"/>
                </a:solidFill>
                <a:latin typeface="+mn-lt"/>
              </a:rPr>
              <a:t>http://energy.gov/management/office-management/operational-management/financial-assistance/financial-assistance-forms </a:t>
            </a:r>
            <a:r>
              <a:rPr lang="en-US" sz="2400" dirty="0">
                <a:latin typeface="+mn-lt"/>
              </a:rPr>
              <a:t>under DOE budget forms.</a:t>
            </a:r>
          </a:p>
        </p:txBody>
      </p:sp>
      <p:sp>
        <p:nvSpPr>
          <p:cNvPr id="2" name="Title 1"/>
          <p:cNvSpPr>
            <a:spLocks noGrp="1"/>
          </p:cNvSpPr>
          <p:nvPr>
            <p:ph type="ctrTitle"/>
          </p:nvPr>
        </p:nvSpPr>
        <p:spPr>
          <a:xfrm>
            <a:off x="270630" y="146034"/>
            <a:ext cx="8810273" cy="1007852"/>
          </a:xfrm>
        </p:spPr>
        <p:txBody>
          <a:bodyPr>
            <a:normAutofit/>
          </a:bodyPr>
          <a:lstStyle/>
          <a:p>
            <a:r>
              <a:rPr lang="en-US" sz="2800" dirty="0"/>
              <a:t>SF 424 A , Budget Information - Non-Construction Programs File</a:t>
            </a:r>
          </a:p>
        </p:txBody>
      </p:sp>
    </p:spTree>
    <p:extLst>
      <p:ext uri="{BB962C8B-B14F-4D97-AF65-F5344CB8AC3E}">
        <p14:creationId xmlns:p14="http://schemas.microsoft.com/office/powerpoint/2010/main" val="4137197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Justify the costs proposed in each Object Class Category/Cost Classification category. For example</a:t>
            </a:r>
            <a:r>
              <a:rPr lang="en-US" dirty="0"/>
              <a:t>:</a:t>
            </a:r>
          </a:p>
          <a:p>
            <a:pPr lvl="1"/>
            <a:r>
              <a:rPr lang="en-US" sz="2000" dirty="0">
                <a:latin typeface="+mn-lt"/>
              </a:rPr>
              <a:t>Identify key persons and personnel categories and the estimated costs for each person or category; </a:t>
            </a:r>
            <a:endParaRPr lang="en-US" sz="2000" dirty="0" smtClean="0">
              <a:latin typeface="+mn-lt"/>
            </a:endParaRPr>
          </a:p>
          <a:p>
            <a:pPr marL="257175" lvl="1" indent="0">
              <a:buNone/>
            </a:pPr>
            <a:endParaRPr lang="en-US" sz="2000" dirty="0">
              <a:latin typeface="+mn-lt"/>
            </a:endParaRPr>
          </a:p>
          <a:p>
            <a:pPr lvl="1"/>
            <a:r>
              <a:rPr lang="en-US" sz="2000" dirty="0">
                <a:latin typeface="+mn-lt"/>
              </a:rPr>
              <a:t>Provide a list of equipment and cost of each item</a:t>
            </a:r>
            <a:r>
              <a:rPr lang="en-US" sz="2000" dirty="0" smtClean="0">
                <a:latin typeface="+mn-lt"/>
              </a:rPr>
              <a:t>;</a:t>
            </a:r>
          </a:p>
          <a:p>
            <a:pPr marL="257175" lvl="1" indent="0">
              <a:buNone/>
            </a:pPr>
            <a:endParaRPr lang="en-US" sz="2000" dirty="0">
              <a:latin typeface="+mn-lt"/>
            </a:endParaRPr>
          </a:p>
          <a:p>
            <a:pPr lvl="1"/>
            <a:r>
              <a:rPr lang="en-US" sz="2000" dirty="0">
                <a:latin typeface="+mn-lt"/>
              </a:rPr>
              <a:t>Identify proposed </a:t>
            </a:r>
            <a:r>
              <a:rPr lang="en-US" sz="2000" dirty="0" err="1">
                <a:latin typeface="+mn-lt"/>
              </a:rPr>
              <a:t>subaward</a:t>
            </a:r>
            <a:r>
              <a:rPr lang="en-US" sz="2000" dirty="0">
                <a:latin typeface="+mn-lt"/>
              </a:rPr>
              <a:t>/consultant work and cost of each </a:t>
            </a:r>
            <a:r>
              <a:rPr lang="en-US" sz="2000" dirty="0" err="1">
                <a:latin typeface="+mn-lt"/>
              </a:rPr>
              <a:t>subaward</a:t>
            </a:r>
            <a:r>
              <a:rPr lang="en-US" sz="2000" dirty="0">
                <a:latin typeface="+mn-lt"/>
              </a:rPr>
              <a:t>/consultant; </a:t>
            </a:r>
            <a:endParaRPr lang="en-US" sz="2000" dirty="0" smtClean="0">
              <a:latin typeface="+mn-lt"/>
            </a:endParaRPr>
          </a:p>
          <a:p>
            <a:pPr marL="257175" lvl="1" indent="0">
              <a:buNone/>
            </a:pPr>
            <a:endParaRPr lang="en-US" sz="2000" dirty="0">
              <a:latin typeface="+mn-lt"/>
            </a:endParaRPr>
          </a:p>
          <a:p>
            <a:pPr lvl="1"/>
            <a:r>
              <a:rPr lang="en-US" sz="2000" dirty="0">
                <a:latin typeface="+mn-lt"/>
              </a:rPr>
              <a:t>Describe purpose of proposed travel, number of travelers, and number of travel days; </a:t>
            </a:r>
            <a:endParaRPr lang="en-US" sz="2000" dirty="0" smtClean="0">
              <a:latin typeface="+mn-lt"/>
            </a:endParaRPr>
          </a:p>
          <a:p>
            <a:pPr marL="257175" lvl="1" indent="0">
              <a:buNone/>
            </a:pPr>
            <a:endParaRPr lang="en-US" sz="2000" dirty="0">
              <a:latin typeface="+mn-lt"/>
            </a:endParaRPr>
          </a:p>
          <a:p>
            <a:pPr lvl="1"/>
            <a:r>
              <a:rPr lang="en-US" sz="2000" dirty="0">
                <a:latin typeface="+mn-lt"/>
              </a:rPr>
              <a:t>List general categories of supplies and amount for each category</a:t>
            </a:r>
          </a:p>
        </p:txBody>
      </p:sp>
      <p:sp>
        <p:nvSpPr>
          <p:cNvPr id="2" name="Title 1"/>
          <p:cNvSpPr>
            <a:spLocks noGrp="1"/>
          </p:cNvSpPr>
          <p:nvPr>
            <p:ph type="ctrTitle"/>
          </p:nvPr>
        </p:nvSpPr>
        <p:spPr>
          <a:xfrm>
            <a:off x="270630" y="146034"/>
            <a:ext cx="8810273" cy="996966"/>
          </a:xfrm>
        </p:spPr>
        <p:txBody>
          <a:bodyPr>
            <a:normAutofit/>
          </a:bodyPr>
          <a:lstStyle/>
          <a:p>
            <a:r>
              <a:rPr lang="en-US" sz="2800" dirty="0"/>
              <a:t>Budget Justification File</a:t>
            </a:r>
          </a:p>
        </p:txBody>
      </p:sp>
    </p:spTree>
    <p:extLst>
      <p:ext uri="{BB962C8B-B14F-4D97-AF65-F5344CB8AC3E}">
        <p14:creationId xmlns:p14="http://schemas.microsoft.com/office/powerpoint/2010/main" val="1349820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latin typeface="+mn-lt"/>
              </a:rPr>
              <a:t>If it is required, this plan typically includes the following sections:</a:t>
            </a:r>
          </a:p>
          <a:p>
            <a:pPr marL="400050" lvl="1" indent="0">
              <a:buNone/>
            </a:pPr>
            <a:r>
              <a:rPr lang="en-US" sz="2000" dirty="0">
                <a:latin typeface="+mn-lt"/>
              </a:rPr>
              <a:t>A.	Executive Summary </a:t>
            </a:r>
          </a:p>
          <a:p>
            <a:pPr marL="400050" lvl="1" indent="0">
              <a:buNone/>
            </a:pPr>
            <a:r>
              <a:rPr lang="en-US" sz="2000" dirty="0">
                <a:latin typeface="+mn-lt"/>
              </a:rPr>
              <a:t>B.	Risk Management </a:t>
            </a:r>
          </a:p>
          <a:p>
            <a:pPr marL="400050" lvl="1" indent="0">
              <a:buNone/>
            </a:pPr>
            <a:r>
              <a:rPr lang="en-US" sz="2000" dirty="0">
                <a:latin typeface="+mn-lt"/>
              </a:rPr>
              <a:t>C.	Milestone Log</a:t>
            </a:r>
          </a:p>
          <a:p>
            <a:pPr marL="400050" lvl="1" indent="0">
              <a:buNone/>
            </a:pPr>
            <a:r>
              <a:rPr lang="en-US" sz="2000" dirty="0">
                <a:latin typeface="+mn-lt"/>
              </a:rPr>
              <a:t>D.	Funding and Costing Profile </a:t>
            </a:r>
          </a:p>
          <a:p>
            <a:pPr marL="400050" lvl="1" indent="0">
              <a:buNone/>
            </a:pPr>
            <a:r>
              <a:rPr lang="en-US" sz="2000" dirty="0">
                <a:latin typeface="+mn-lt"/>
              </a:rPr>
              <a:t>E.	Project Timeline </a:t>
            </a:r>
          </a:p>
          <a:p>
            <a:pPr marL="400050" lvl="1" indent="0">
              <a:buNone/>
            </a:pPr>
            <a:r>
              <a:rPr lang="en-US" sz="2000" dirty="0">
                <a:latin typeface="+mn-lt"/>
              </a:rPr>
              <a:t>F.	Success Criteria at Decision Points</a:t>
            </a:r>
          </a:p>
        </p:txBody>
      </p:sp>
      <p:sp>
        <p:nvSpPr>
          <p:cNvPr id="2" name="Title 1"/>
          <p:cNvSpPr>
            <a:spLocks noGrp="1"/>
          </p:cNvSpPr>
          <p:nvPr>
            <p:ph type="ctrTitle"/>
          </p:nvPr>
        </p:nvSpPr>
        <p:spPr>
          <a:xfrm>
            <a:off x="270630" y="146034"/>
            <a:ext cx="8810273" cy="996966"/>
          </a:xfrm>
        </p:spPr>
        <p:txBody>
          <a:bodyPr>
            <a:normAutofit/>
          </a:bodyPr>
          <a:lstStyle/>
          <a:p>
            <a:r>
              <a:rPr lang="en-US" sz="2800" dirty="0"/>
              <a:t>Project Management Plan </a:t>
            </a:r>
          </a:p>
        </p:txBody>
      </p:sp>
    </p:spTree>
    <p:extLst>
      <p:ext uri="{BB962C8B-B14F-4D97-AF65-F5344CB8AC3E}">
        <p14:creationId xmlns:p14="http://schemas.microsoft.com/office/powerpoint/2010/main" val="1589850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Environmental questionnaire for each geographic site where project activities will take place are usually required </a:t>
            </a:r>
            <a:endParaRPr lang="en-US" sz="2400" dirty="0" smtClean="0">
              <a:latin typeface="+mn-lt"/>
            </a:endParaRPr>
          </a:p>
          <a:p>
            <a:pPr marL="0" indent="0">
              <a:buNone/>
            </a:pPr>
            <a:endParaRPr lang="en-US" sz="2400" dirty="0">
              <a:latin typeface="+mn-lt"/>
            </a:endParaRPr>
          </a:p>
          <a:p>
            <a:r>
              <a:rPr lang="en-US" sz="2400" dirty="0">
                <a:latin typeface="+mn-lt"/>
              </a:rPr>
              <a:t>The form is located at </a:t>
            </a:r>
            <a:r>
              <a:rPr lang="en-US" sz="2400" dirty="0">
                <a:solidFill>
                  <a:srgbClr val="0000FF"/>
                </a:solidFill>
                <a:latin typeface="+mn-lt"/>
              </a:rPr>
              <a:t>http://www.netl.doe.gov/File%20Library/Business/forms/451_1-1-3.pdf</a:t>
            </a:r>
            <a:r>
              <a:rPr lang="en-US" dirty="0"/>
              <a:t>  </a:t>
            </a:r>
          </a:p>
        </p:txBody>
      </p:sp>
      <p:sp>
        <p:nvSpPr>
          <p:cNvPr id="2" name="Title 1"/>
          <p:cNvSpPr>
            <a:spLocks noGrp="1"/>
          </p:cNvSpPr>
          <p:nvPr>
            <p:ph type="ctrTitle"/>
          </p:nvPr>
        </p:nvSpPr>
        <p:spPr>
          <a:xfrm>
            <a:off x="270630" y="146034"/>
            <a:ext cx="8810273" cy="986080"/>
          </a:xfrm>
        </p:spPr>
        <p:txBody>
          <a:bodyPr>
            <a:normAutofit/>
          </a:bodyPr>
          <a:lstStyle/>
          <a:p>
            <a:r>
              <a:rPr lang="en-US" sz="2800" dirty="0"/>
              <a:t>Environmental Questionnaire</a:t>
            </a:r>
          </a:p>
        </p:txBody>
      </p:sp>
    </p:spTree>
    <p:extLst>
      <p:ext uri="{BB962C8B-B14F-4D97-AF65-F5344CB8AC3E}">
        <p14:creationId xmlns:p14="http://schemas.microsoft.com/office/powerpoint/2010/main" val="829770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latin typeface="+mn-lt"/>
              </a:rPr>
              <a:t>Criteria</a:t>
            </a:r>
          </a:p>
          <a:p>
            <a:pPr marL="0" indent="0">
              <a:buNone/>
            </a:pPr>
            <a:endParaRPr lang="en-US" sz="2400" dirty="0">
              <a:latin typeface="+mn-lt"/>
            </a:endParaRPr>
          </a:p>
          <a:p>
            <a:r>
              <a:rPr lang="en-US" sz="2400" dirty="0">
                <a:latin typeface="+mn-lt"/>
              </a:rPr>
              <a:t>Review and Selection </a:t>
            </a:r>
            <a:r>
              <a:rPr lang="en-US" sz="2400" dirty="0" smtClean="0">
                <a:latin typeface="+mn-lt"/>
              </a:rPr>
              <a:t>Process</a:t>
            </a:r>
          </a:p>
          <a:p>
            <a:pPr marL="0" indent="0">
              <a:buNone/>
            </a:pPr>
            <a:endParaRPr lang="en-US" sz="2400" dirty="0">
              <a:latin typeface="+mn-lt"/>
            </a:endParaRPr>
          </a:p>
          <a:p>
            <a:r>
              <a:rPr lang="en-US" sz="2400" dirty="0">
                <a:latin typeface="+mn-lt"/>
              </a:rPr>
              <a:t>Anticipated Notice of Selection and Award Dates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p:cNvSpPr>
            <a:spLocks noGrp="1"/>
          </p:cNvSpPr>
          <p:nvPr>
            <p:ph type="ctrTitle"/>
          </p:nvPr>
        </p:nvSpPr>
        <p:spPr>
          <a:xfrm>
            <a:off x="270630" y="146034"/>
            <a:ext cx="8810273" cy="996966"/>
          </a:xfrm>
        </p:spPr>
        <p:txBody>
          <a:bodyPr>
            <a:normAutofit/>
          </a:bodyPr>
          <a:lstStyle/>
          <a:p>
            <a:r>
              <a:rPr lang="en-US" sz="2800" dirty="0"/>
              <a:t>Application Review Information</a:t>
            </a:r>
          </a:p>
        </p:txBody>
      </p:sp>
    </p:spTree>
    <p:extLst>
      <p:ext uri="{BB962C8B-B14F-4D97-AF65-F5344CB8AC3E}">
        <p14:creationId xmlns:p14="http://schemas.microsoft.com/office/powerpoint/2010/main" val="2582772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Initial Review Criteria Determine if:</a:t>
            </a:r>
          </a:p>
          <a:p>
            <a:pPr lvl="1"/>
            <a:r>
              <a:rPr lang="en-US" sz="2000" dirty="0">
                <a:latin typeface="+mn-lt"/>
              </a:rPr>
              <a:t>the applicant is eligible for an award; </a:t>
            </a:r>
          </a:p>
          <a:p>
            <a:pPr lvl="1"/>
            <a:r>
              <a:rPr lang="en-US" sz="2000" dirty="0">
                <a:latin typeface="+mn-lt"/>
              </a:rPr>
              <a:t>the information required by the funding opportunity announcement has been submitted; and </a:t>
            </a:r>
          </a:p>
          <a:p>
            <a:pPr lvl="1"/>
            <a:r>
              <a:rPr lang="en-US" sz="2000" dirty="0">
                <a:latin typeface="+mn-lt"/>
              </a:rPr>
              <a:t>the proposed project is responsive to the objectives of the funding opportunity </a:t>
            </a:r>
            <a:r>
              <a:rPr lang="en-US" sz="2000" dirty="0" smtClean="0">
                <a:latin typeface="+mn-lt"/>
              </a:rPr>
              <a:t>announcement</a:t>
            </a:r>
          </a:p>
          <a:p>
            <a:pPr lvl="1"/>
            <a:endParaRPr lang="en-US" dirty="0"/>
          </a:p>
          <a:p>
            <a:r>
              <a:rPr lang="en-US" sz="2400" dirty="0">
                <a:latin typeface="+mn-lt"/>
              </a:rPr>
              <a:t>Merit Review Criteria to Evaluate and Score Can Include:</a:t>
            </a:r>
          </a:p>
          <a:p>
            <a:pPr lvl="1"/>
            <a:r>
              <a:rPr lang="en-US" sz="2000" dirty="0">
                <a:latin typeface="+mn-lt"/>
              </a:rPr>
              <a:t>Scientific and Technical Merit </a:t>
            </a:r>
          </a:p>
          <a:p>
            <a:pPr lvl="1"/>
            <a:r>
              <a:rPr lang="en-US" sz="2000" dirty="0">
                <a:latin typeface="+mn-lt"/>
              </a:rPr>
              <a:t>Technical Approach and Understanding </a:t>
            </a:r>
          </a:p>
          <a:p>
            <a:pPr lvl="1"/>
            <a:r>
              <a:rPr lang="en-US" sz="2000" dirty="0">
                <a:latin typeface="+mn-lt"/>
              </a:rPr>
              <a:t>Applicant/Team Capabilities, Facilities, and Equipment </a:t>
            </a:r>
            <a:endParaRPr lang="en-US" sz="2000" dirty="0" smtClean="0">
              <a:latin typeface="+mn-lt"/>
            </a:endParaRPr>
          </a:p>
          <a:p>
            <a:pPr lvl="1"/>
            <a:endParaRPr lang="en-US" dirty="0"/>
          </a:p>
          <a:p>
            <a:r>
              <a:rPr lang="en-US" sz="2400" dirty="0">
                <a:latin typeface="+mn-lt"/>
              </a:rPr>
              <a:t>Other Selection Factors Such as Program Policy Factors Can Sometimes be Considered by Selection Official </a:t>
            </a:r>
          </a:p>
          <a:p>
            <a:endParaRPr lang="en-US" dirty="0"/>
          </a:p>
        </p:txBody>
      </p:sp>
      <p:sp>
        <p:nvSpPr>
          <p:cNvPr id="2" name="Title 1"/>
          <p:cNvSpPr>
            <a:spLocks noGrp="1"/>
          </p:cNvSpPr>
          <p:nvPr>
            <p:ph type="ctrTitle"/>
          </p:nvPr>
        </p:nvSpPr>
        <p:spPr>
          <a:xfrm>
            <a:off x="270630" y="146034"/>
            <a:ext cx="8810273" cy="964309"/>
          </a:xfrm>
        </p:spPr>
        <p:txBody>
          <a:bodyPr>
            <a:normAutofit/>
          </a:bodyPr>
          <a:lstStyle/>
          <a:p>
            <a:r>
              <a:rPr lang="en-US" sz="2800" dirty="0"/>
              <a:t>Criteria</a:t>
            </a:r>
          </a:p>
        </p:txBody>
      </p:sp>
    </p:spTree>
    <p:extLst>
      <p:ext uri="{BB962C8B-B14F-4D97-AF65-F5344CB8AC3E}">
        <p14:creationId xmlns:p14="http://schemas.microsoft.com/office/powerpoint/2010/main" val="3570739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b="1" dirty="0">
                <a:latin typeface="+mn-lt"/>
              </a:rPr>
              <a:t>Merit Review</a:t>
            </a:r>
          </a:p>
          <a:p>
            <a:pPr lvl="1"/>
            <a:r>
              <a:rPr lang="en-US" sz="2000" dirty="0">
                <a:latin typeface="+mn-lt"/>
              </a:rPr>
              <a:t>Applications that pass an initial review will be subjected to a merit review</a:t>
            </a:r>
            <a:r>
              <a:rPr lang="en-US" sz="2000" dirty="0" smtClean="0">
                <a:latin typeface="+mn-lt"/>
              </a:rPr>
              <a:t>.</a:t>
            </a:r>
          </a:p>
          <a:p>
            <a:pPr marL="257175" lvl="1" indent="0">
              <a:buNone/>
            </a:pPr>
            <a:endParaRPr lang="en-US" b="1" dirty="0"/>
          </a:p>
          <a:p>
            <a:r>
              <a:rPr lang="en-US" sz="2400" b="1" dirty="0">
                <a:latin typeface="+mn-lt"/>
              </a:rPr>
              <a:t>Selection Official Consideration</a:t>
            </a:r>
          </a:p>
          <a:p>
            <a:pPr lvl="1"/>
            <a:r>
              <a:rPr lang="en-US" sz="2000" dirty="0">
                <a:latin typeface="+mn-lt"/>
              </a:rPr>
              <a:t>Selection Official can consider the merit review recommendation, program policy factors, and the amount of funds available</a:t>
            </a:r>
            <a:r>
              <a:rPr lang="en-US" sz="2000" dirty="0" smtClean="0">
                <a:latin typeface="+mn-lt"/>
              </a:rPr>
              <a:t>.</a:t>
            </a:r>
          </a:p>
          <a:p>
            <a:pPr marL="257175" lvl="1" indent="0">
              <a:buNone/>
            </a:pPr>
            <a:endParaRPr lang="en-US" b="1" dirty="0"/>
          </a:p>
          <a:p>
            <a:r>
              <a:rPr lang="en-US" sz="2400" b="1" dirty="0">
                <a:latin typeface="+mn-lt"/>
              </a:rPr>
              <a:t>Government Discussions with Applicant</a:t>
            </a:r>
          </a:p>
          <a:p>
            <a:pPr lvl="1"/>
            <a:r>
              <a:rPr lang="en-US" sz="2000" dirty="0">
                <a:latin typeface="+mn-lt"/>
              </a:rPr>
              <a:t>The Government may enter into discussions with a selected applicant for any reason deemed necessary</a:t>
            </a:r>
          </a:p>
          <a:p>
            <a:pPr lvl="1"/>
            <a:r>
              <a:rPr lang="en-US" sz="2000" dirty="0">
                <a:latin typeface="+mn-lt"/>
              </a:rPr>
              <a:t>Failure to resolve satisfactorily the issues identified by the Government will preclude award to the applicant.</a:t>
            </a:r>
          </a:p>
        </p:txBody>
      </p:sp>
      <p:sp>
        <p:nvSpPr>
          <p:cNvPr id="2" name="Title 1"/>
          <p:cNvSpPr>
            <a:spLocks noGrp="1"/>
          </p:cNvSpPr>
          <p:nvPr>
            <p:ph type="ctrTitle"/>
          </p:nvPr>
        </p:nvSpPr>
        <p:spPr>
          <a:xfrm>
            <a:off x="270630" y="146034"/>
            <a:ext cx="8810273" cy="996966"/>
          </a:xfrm>
        </p:spPr>
        <p:txBody>
          <a:bodyPr>
            <a:normAutofit/>
          </a:bodyPr>
          <a:lstStyle/>
          <a:p>
            <a:r>
              <a:rPr lang="en-US" sz="2800" dirty="0"/>
              <a:t>Review and Selection Process</a:t>
            </a:r>
          </a:p>
        </p:txBody>
      </p:sp>
    </p:spTree>
    <p:extLst>
      <p:ext uri="{BB962C8B-B14F-4D97-AF65-F5344CB8AC3E}">
        <p14:creationId xmlns:p14="http://schemas.microsoft.com/office/powerpoint/2010/main" val="994328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2400" dirty="0">
                <a:latin typeface="+mn-lt"/>
              </a:rPr>
              <a:t>Award Notices  </a:t>
            </a:r>
          </a:p>
          <a:p>
            <a:pPr lvl="1"/>
            <a:r>
              <a:rPr lang="en-US" sz="2000" dirty="0">
                <a:latin typeface="+mn-lt"/>
              </a:rPr>
              <a:t>Notice of Selection</a:t>
            </a:r>
          </a:p>
          <a:p>
            <a:pPr lvl="2"/>
            <a:r>
              <a:rPr lang="en-US" sz="1600" dirty="0">
                <a:latin typeface="+mn-lt"/>
              </a:rPr>
              <a:t>Selected Applicants Notification</a:t>
            </a:r>
          </a:p>
          <a:p>
            <a:pPr lvl="2"/>
            <a:r>
              <a:rPr lang="en-US" sz="1600" dirty="0">
                <a:latin typeface="+mn-lt"/>
              </a:rPr>
              <a:t>Non-selected Notification </a:t>
            </a:r>
            <a:endParaRPr lang="en-US" sz="1600" dirty="0" smtClean="0">
              <a:latin typeface="+mn-lt"/>
            </a:endParaRPr>
          </a:p>
          <a:p>
            <a:pPr marL="514350" lvl="2" indent="0">
              <a:buNone/>
            </a:pPr>
            <a:endParaRPr lang="en-US" sz="1600" dirty="0">
              <a:latin typeface="+mn-lt"/>
            </a:endParaRPr>
          </a:p>
          <a:p>
            <a:pPr lvl="1"/>
            <a:r>
              <a:rPr lang="en-US" sz="2000" dirty="0">
                <a:latin typeface="+mn-lt"/>
              </a:rPr>
              <a:t>Notice of Award </a:t>
            </a:r>
            <a:endParaRPr lang="en-US" sz="2000" dirty="0" smtClean="0">
              <a:latin typeface="+mn-lt"/>
            </a:endParaRPr>
          </a:p>
          <a:p>
            <a:pPr lvl="1"/>
            <a:endParaRPr lang="en-US" sz="2000" dirty="0">
              <a:latin typeface="+mn-lt"/>
            </a:endParaRPr>
          </a:p>
          <a:p>
            <a:r>
              <a:rPr lang="en-US" sz="2400" dirty="0">
                <a:latin typeface="+mn-lt"/>
              </a:rPr>
              <a:t>Administrative and National Policy Requirements </a:t>
            </a:r>
          </a:p>
          <a:p>
            <a:pPr lvl="1"/>
            <a:r>
              <a:rPr lang="en-US" sz="2000" dirty="0">
                <a:latin typeface="+mn-lt"/>
              </a:rPr>
              <a:t>Administrative Requirements</a:t>
            </a:r>
          </a:p>
          <a:p>
            <a:pPr lvl="2"/>
            <a:r>
              <a:rPr lang="en-US" sz="1600" dirty="0">
                <a:latin typeface="+mn-lt"/>
              </a:rPr>
              <a:t>DUNS and CCR Requirements </a:t>
            </a:r>
          </a:p>
          <a:p>
            <a:pPr lvl="2"/>
            <a:r>
              <a:rPr lang="en-US" sz="1600" dirty="0" err="1">
                <a:latin typeface="+mn-lt"/>
              </a:rPr>
              <a:t>Subaward</a:t>
            </a:r>
            <a:r>
              <a:rPr lang="en-US" sz="1600" dirty="0">
                <a:latin typeface="+mn-lt"/>
              </a:rPr>
              <a:t> and Executive Reporting </a:t>
            </a:r>
            <a:endParaRPr lang="en-US" sz="1600" dirty="0" smtClean="0">
              <a:latin typeface="+mn-lt"/>
            </a:endParaRPr>
          </a:p>
          <a:p>
            <a:pPr marL="514350" lvl="2" indent="0">
              <a:buNone/>
            </a:pPr>
            <a:endParaRPr lang="en-US" sz="1600" dirty="0">
              <a:latin typeface="+mn-lt"/>
            </a:endParaRPr>
          </a:p>
          <a:p>
            <a:pPr lvl="1"/>
            <a:r>
              <a:rPr lang="en-US" sz="2000" dirty="0">
                <a:latin typeface="+mn-lt"/>
              </a:rPr>
              <a:t>Special Terms and Conditions and National Policy Requirements </a:t>
            </a:r>
          </a:p>
          <a:p>
            <a:pPr lvl="2"/>
            <a:r>
              <a:rPr lang="en-US" sz="1600" dirty="0">
                <a:latin typeface="+mn-lt"/>
              </a:rPr>
              <a:t>Corporate Felony Conviction and Federal Tax Liability Representations </a:t>
            </a:r>
            <a:endParaRPr lang="en-US" sz="1600" dirty="0" smtClean="0">
              <a:latin typeface="+mn-lt"/>
            </a:endParaRPr>
          </a:p>
          <a:p>
            <a:pPr marL="514350" lvl="2" indent="0">
              <a:buNone/>
            </a:pPr>
            <a:r>
              <a:rPr lang="en-US" sz="1600" dirty="0">
                <a:latin typeface="+mn-lt"/>
              </a:rPr>
              <a:t> </a:t>
            </a:r>
          </a:p>
          <a:p>
            <a:r>
              <a:rPr lang="en-US" sz="2400" dirty="0">
                <a:latin typeface="+mn-lt"/>
              </a:rPr>
              <a:t>Reporting  </a:t>
            </a:r>
          </a:p>
          <a:p>
            <a:endParaRPr lang="en-US" dirty="0"/>
          </a:p>
        </p:txBody>
      </p:sp>
      <p:sp>
        <p:nvSpPr>
          <p:cNvPr id="2" name="Title 1"/>
          <p:cNvSpPr>
            <a:spLocks noGrp="1"/>
          </p:cNvSpPr>
          <p:nvPr>
            <p:ph type="ctrTitle"/>
          </p:nvPr>
        </p:nvSpPr>
        <p:spPr>
          <a:xfrm>
            <a:off x="270630" y="146034"/>
            <a:ext cx="8810273" cy="1007852"/>
          </a:xfrm>
        </p:spPr>
        <p:txBody>
          <a:bodyPr>
            <a:normAutofit/>
          </a:bodyPr>
          <a:lstStyle/>
          <a:p>
            <a:r>
              <a:rPr lang="en-US" sz="2800" dirty="0"/>
              <a:t>Award Administration Information</a:t>
            </a:r>
          </a:p>
        </p:txBody>
      </p:sp>
    </p:spTree>
    <p:extLst>
      <p:ext uri="{BB962C8B-B14F-4D97-AF65-F5344CB8AC3E}">
        <p14:creationId xmlns:p14="http://schemas.microsoft.com/office/powerpoint/2010/main" val="365235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2400" dirty="0">
                <a:latin typeface="+mn-lt"/>
              </a:rPr>
              <a:t>The structure of a typical FOA issued for Minority Serving Institutions (usually referred to as HBCU-OMI) tends to follow a standard </a:t>
            </a:r>
            <a:r>
              <a:rPr lang="en-US" sz="2400" dirty="0" smtClean="0">
                <a:latin typeface="+mn-lt"/>
              </a:rPr>
              <a:t>format</a:t>
            </a:r>
          </a:p>
          <a:p>
            <a:pPr marL="0" indent="0">
              <a:buNone/>
            </a:pPr>
            <a:endParaRPr lang="en-US" dirty="0">
              <a:latin typeface="+mn-lt"/>
            </a:endParaRPr>
          </a:p>
          <a:p>
            <a:r>
              <a:rPr lang="en-US" sz="2400" dirty="0">
                <a:latin typeface="+mn-lt"/>
              </a:rPr>
              <a:t>Some FOA sections mostly provide information to the applicant</a:t>
            </a:r>
          </a:p>
          <a:p>
            <a:pPr lvl="4"/>
            <a:r>
              <a:rPr lang="en-US" sz="2000" dirty="0">
                <a:latin typeface="+mn-lt"/>
              </a:rPr>
              <a:t>Who is </a:t>
            </a:r>
            <a:r>
              <a:rPr lang="en-US" sz="2000" dirty="0" smtClean="0">
                <a:latin typeface="+mn-lt"/>
              </a:rPr>
              <a:t>eligible</a:t>
            </a:r>
          </a:p>
          <a:p>
            <a:pPr lvl="4"/>
            <a:r>
              <a:rPr lang="en-US" sz="2000" dirty="0" smtClean="0">
                <a:latin typeface="+mn-lt"/>
              </a:rPr>
              <a:t>How </a:t>
            </a:r>
            <a:r>
              <a:rPr lang="en-US" sz="2000" dirty="0">
                <a:latin typeface="+mn-lt"/>
              </a:rPr>
              <a:t>to </a:t>
            </a:r>
            <a:r>
              <a:rPr lang="en-US" sz="2000" dirty="0" smtClean="0">
                <a:latin typeface="+mn-lt"/>
              </a:rPr>
              <a:t>submit</a:t>
            </a:r>
          </a:p>
          <a:p>
            <a:pPr lvl="4"/>
            <a:r>
              <a:rPr lang="en-US" sz="2000" dirty="0" smtClean="0">
                <a:latin typeface="+mn-lt"/>
              </a:rPr>
              <a:t>Contact information</a:t>
            </a:r>
          </a:p>
          <a:p>
            <a:pPr marL="257175" lvl="1" indent="0">
              <a:buNone/>
            </a:pPr>
            <a:endParaRPr lang="en-US" dirty="0">
              <a:latin typeface="+mn-lt"/>
            </a:endParaRPr>
          </a:p>
          <a:p>
            <a:r>
              <a:rPr lang="en-US" sz="2400" dirty="0">
                <a:latin typeface="+mn-lt"/>
              </a:rPr>
              <a:t>Other FOA sections offer critical guidance on how to create a responsive application</a:t>
            </a:r>
          </a:p>
          <a:p>
            <a:pPr lvl="4"/>
            <a:r>
              <a:rPr lang="en-US" sz="2000" dirty="0">
                <a:latin typeface="+mn-lt"/>
              </a:rPr>
              <a:t>What information should be </a:t>
            </a:r>
            <a:r>
              <a:rPr lang="en-US" sz="2000" dirty="0" smtClean="0">
                <a:latin typeface="+mn-lt"/>
              </a:rPr>
              <a:t>provided</a:t>
            </a:r>
          </a:p>
          <a:p>
            <a:pPr lvl="4"/>
            <a:r>
              <a:rPr lang="en-US" sz="2000" dirty="0" smtClean="0">
                <a:latin typeface="+mn-lt"/>
              </a:rPr>
              <a:t>What </a:t>
            </a:r>
            <a:r>
              <a:rPr lang="en-US" sz="2000" dirty="0">
                <a:latin typeface="+mn-lt"/>
              </a:rPr>
              <a:t>are the review criteria that will be used to evaluate an application?</a:t>
            </a:r>
          </a:p>
          <a:p>
            <a:endParaRPr lang="en-US" dirty="0"/>
          </a:p>
        </p:txBody>
      </p:sp>
      <p:sp>
        <p:nvSpPr>
          <p:cNvPr id="2" name="Title 1"/>
          <p:cNvSpPr>
            <a:spLocks noGrp="1"/>
          </p:cNvSpPr>
          <p:nvPr>
            <p:ph type="ctrTitle"/>
          </p:nvPr>
        </p:nvSpPr>
        <p:spPr>
          <a:xfrm>
            <a:off x="270630" y="146034"/>
            <a:ext cx="8810273" cy="1007852"/>
          </a:xfrm>
        </p:spPr>
        <p:txBody>
          <a:bodyPr>
            <a:normAutofit/>
          </a:bodyPr>
          <a:lstStyle/>
          <a:p>
            <a:r>
              <a:rPr lang="en-US" sz="2800" dirty="0"/>
              <a:t>General Observations</a:t>
            </a:r>
          </a:p>
        </p:txBody>
      </p:sp>
    </p:spTree>
    <p:extLst>
      <p:ext uri="{BB962C8B-B14F-4D97-AF65-F5344CB8AC3E}">
        <p14:creationId xmlns:p14="http://schemas.microsoft.com/office/powerpoint/2010/main" val="2095375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fr-FR" sz="2400" dirty="0">
                <a:latin typeface="+mn-lt"/>
              </a:rPr>
              <a:t>QUESTIONS  </a:t>
            </a:r>
            <a:endParaRPr lang="en-US" sz="2400" dirty="0">
              <a:latin typeface="+mn-lt"/>
            </a:endParaRPr>
          </a:p>
          <a:p>
            <a:pPr lvl="1"/>
            <a:r>
              <a:rPr lang="en-US" sz="2000" dirty="0">
                <a:latin typeface="+mn-lt"/>
              </a:rPr>
              <a:t>Questions regarding the content of the announcement must be submitted through the </a:t>
            </a:r>
            <a:r>
              <a:rPr lang="en-US" sz="2000" dirty="0" err="1">
                <a:latin typeface="+mn-lt"/>
              </a:rPr>
              <a:t>FedConnect</a:t>
            </a:r>
            <a:r>
              <a:rPr lang="en-US" sz="2000" dirty="0">
                <a:latin typeface="+mn-lt"/>
              </a:rPr>
              <a:t> portal. </a:t>
            </a:r>
            <a:endParaRPr lang="en-US" sz="2000" dirty="0" smtClean="0">
              <a:latin typeface="+mn-lt"/>
            </a:endParaRPr>
          </a:p>
          <a:p>
            <a:pPr marL="257175" lvl="1" indent="0">
              <a:buNone/>
            </a:pPr>
            <a:endParaRPr lang="en-US" sz="2000" dirty="0">
              <a:latin typeface="+mn-lt"/>
            </a:endParaRPr>
          </a:p>
          <a:p>
            <a:pPr lvl="1"/>
            <a:r>
              <a:rPr lang="en-US" sz="2000" dirty="0">
                <a:latin typeface="+mn-lt"/>
              </a:rPr>
              <a:t>Questions relating to the registration process, system requirements, how an application form works, or the submittal process must be directed to Grants.gov. DOE/NNSA cannot answer these questions. </a:t>
            </a:r>
            <a:endParaRPr lang="en-US" sz="2000" dirty="0" smtClean="0">
              <a:latin typeface="+mn-lt"/>
            </a:endParaRPr>
          </a:p>
          <a:p>
            <a:pPr marL="257175" lvl="1" indent="0">
              <a:buNone/>
            </a:pPr>
            <a:endParaRPr lang="en-US" sz="2000" dirty="0">
              <a:latin typeface="+mn-lt"/>
            </a:endParaRPr>
          </a:p>
          <a:p>
            <a:r>
              <a:rPr lang="en-US" sz="2400" dirty="0">
                <a:latin typeface="+mn-lt"/>
              </a:rPr>
              <a:t>AGENCY CONTACT </a:t>
            </a:r>
            <a:r>
              <a:rPr lang="en-US" sz="2400" dirty="0" smtClean="0">
                <a:latin typeface="+mn-lt"/>
              </a:rPr>
              <a:t>*</a:t>
            </a:r>
          </a:p>
          <a:p>
            <a:pPr marL="0" indent="0">
              <a:buNone/>
            </a:pPr>
            <a:endParaRPr lang="en-US" sz="2400" dirty="0">
              <a:latin typeface="+mn-lt"/>
            </a:endParaRPr>
          </a:p>
          <a:p>
            <a:pPr lvl="1"/>
            <a:r>
              <a:rPr lang="en-US" sz="2000" dirty="0">
                <a:latin typeface="+mn-lt"/>
              </a:rPr>
              <a:t>Name/E-mail:	 </a:t>
            </a:r>
          </a:p>
          <a:p>
            <a:endParaRPr lang="en-US" dirty="0"/>
          </a:p>
          <a:p>
            <a:pPr marL="0" indent="0">
              <a:buNone/>
            </a:pPr>
            <a:r>
              <a:rPr lang="en-US" dirty="0"/>
              <a:t>* </a:t>
            </a:r>
            <a:r>
              <a:rPr lang="en-US" sz="1700" dirty="0"/>
              <a:t>As noted above, the typical FOA will note that applicant questions must be submitted through </a:t>
            </a:r>
            <a:r>
              <a:rPr lang="en-US" sz="1700" dirty="0" err="1"/>
              <a:t>FedConnect</a:t>
            </a:r>
            <a:r>
              <a:rPr lang="en-US" sz="1700" dirty="0"/>
              <a:t> or to grants.gov, as appropriate, and shall not be submitted to the Agency Contact.  If questions are submitted directly to the Agency Contact, he or she will advise the interested party to submit the question via the appropriate portal and will not respond to questions via email.  </a:t>
            </a:r>
          </a:p>
        </p:txBody>
      </p:sp>
      <p:sp>
        <p:nvSpPr>
          <p:cNvPr id="2" name="Title 1"/>
          <p:cNvSpPr>
            <a:spLocks noGrp="1"/>
          </p:cNvSpPr>
          <p:nvPr>
            <p:ph type="ctrTitle"/>
          </p:nvPr>
        </p:nvSpPr>
        <p:spPr>
          <a:xfrm>
            <a:off x="270630" y="146034"/>
            <a:ext cx="8810273" cy="1018737"/>
          </a:xfrm>
        </p:spPr>
        <p:txBody>
          <a:bodyPr>
            <a:normAutofit/>
          </a:bodyPr>
          <a:lstStyle/>
          <a:p>
            <a:r>
              <a:rPr lang="en-US" sz="2800" dirty="0"/>
              <a:t>Questions/Agency Contacts</a:t>
            </a:r>
          </a:p>
        </p:txBody>
      </p:sp>
    </p:spTree>
    <p:extLst>
      <p:ext uri="{BB962C8B-B14F-4D97-AF65-F5344CB8AC3E}">
        <p14:creationId xmlns:p14="http://schemas.microsoft.com/office/powerpoint/2010/main" val="1032619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2000" dirty="0">
                <a:latin typeface="+mn-lt"/>
              </a:rPr>
              <a:t>Amendments</a:t>
            </a:r>
          </a:p>
          <a:p>
            <a:r>
              <a:rPr lang="en-US" sz="2000" dirty="0">
                <a:latin typeface="+mn-lt"/>
              </a:rPr>
              <a:t>Government Right to Reject or Negotiate </a:t>
            </a:r>
          </a:p>
          <a:p>
            <a:r>
              <a:rPr lang="en-US" sz="2000" dirty="0">
                <a:latin typeface="+mn-lt"/>
              </a:rPr>
              <a:t>Commitment of Public Funds </a:t>
            </a:r>
          </a:p>
          <a:p>
            <a:r>
              <a:rPr lang="en-US" sz="2000" dirty="0">
                <a:latin typeface="+mn-lt"/>
              </a:rPr>
              <a:t>Proprietary Application Information </a:t>
            </a:r>
          </a:p>
          <a:p>
            <a:r>
              <a:rPr lang="en-US" sz="2000" dirty="0">
                <a:latin typeface="+mn-lt"/>
              </a:rPr>
              <a:t>Evaluation and Administration by Non-Federal Personnel</a:t>
            </a:r>
          </a:p>
          <a:p>
            <a:r>
              <a:rPr lang="en-US" sz="2000" dirty="0">
                <a:latin typeface="+mn-lt"/>
              </a:rPr>
              <a:t>Intellectual Property Developed Under This Program </a:t>
            </a:r>
          </a:p>
          <a:p>
            <a:r>
              <a:rPr lang="en-US" sz="2000" dirty="0">
                <a:latin typeface="+mn-lt"/>
              </a:rPr>
              <a:t>Requirements for Selected Applicants </a:t>
            </a:r>
          </a:p>
          <a:p>
            <a:r>
              <a:rPr lang="en-US" sz="2000" dirty="0">
                <a:latin typeface="+mn-lt"/>
              </a:rPr>
              <a:t>Notice Regarding Eligible/Ineligible Activities </a:t>
            </a:r>
          </a:p>
          <a:p>
            <a:r>
              <a:rPr lang="en-US" sz="2000" dirty="0">
                <a:latin typeface="+mn-lt"/>
              </a:rPr>
              <a:t>Conference Spending </a:t>
            </a:r>
          </a:p>
          <a:p>
            <a:r>
              <a:rPr lang="en-US" sz="2000" dirty="0">
                <a:latin typeface="+mn-lt"/>
              </a:rPr>
              <a:t>Foreign Entity Waiver Request</a:t>
            </a:r>
          </a:p>
          <a:p>
            <a:r>
              <a:rPr lang="en-US" sz="2000" dirty="0">
                <a:latin typeface="+mn-lt"/>
              </a:rPr>
              <a:t>Performance of Work in the United States Waiver Request</a:t>
            </a:r>
          </a:p>
          <a:p>
            <a:pPr marL="0" indent="0">
              <a:buNone/>
            </a:pPr>
            <a:endParaRPr lang="en-US" dirty="0"/>
          </a:p>
        </p:txBody>
      </p:sp>
      <p:sp>
        <p:nvSpPr>
          <p:cNvPr id="2" name="Title 1"/>
          <p:cNvSpPr>
            <a:spLocks noGrp="1"/>
          </p:cNvSpPr>
          <p:nvPr>
            <p:ph type="ctrTitle"/>
          </p:nvPr>
        </p:nvSpPr>
        <p:spPr>
          <a:xfrm>
            <a:off x="270630" y="146034"/>
            <a:ext cx="8810273" cy="1007852"/>
          </a:xfrm>
        </p:spPr>
        <p:txBody>
          <a:bodyPr>
            <a:normAutofit/>
          </a:bodyPr>
          <a:lstStyle/>
          <a:p>
            <a:r>
              <a:rPr lang="en-US" sz="2800" dirty="0"/>
              <a:t>Other Information</a:t>
            </a:r>
          </a:p>
        </p:txBody>
      </p:sp>
    </p:spTree>
    <p:extLst>
      <p:ext uri="{BB962C8B-B14F-4D97-AF65-F5344CB8AC3E}">
        <p14:creationId xmlns:p14="http://schemas.microsoft.com/office/powerpoint/2010/main" val="796405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Adhere to FOA Guidance on Key Submittal Items such as:</a:t>
            </a:r>
          </a:p>
          <a:p>
            <a:pPr lvl="1"/>
            <a:r>
              <a:rPr lang="en-US" sz="2000" dirty="0">
                <a:latin typeface="+mn-lt"/>
              </a:rPr>
              <a:t>Project Narrative</a:t>
            </a:r>
          </a:p>
          <a:p>
            <a:pPr lvl="1"/>
            <a:r>
              <a:rPr lang="en-US" sz="2000" dirty="0">
                <a:latin typeface="+mn-lt"/>
              </a:rPr>
              <a:t>Statement of Project Objectives (SOPO)</a:t>
            </a:r>
          </a:p>
          <a:p>
            <a:pPr lvl="1"/>
            <a:r>
              <a:rPr lang="en-US" sz="2000" dirty="0">
                <a:latin typeface="+mn-lt"/>
              </a:rPr>
              <a:t>Project Management Plan</a:t>
            </a:r>
          </a:p>
          <a:p>
            <a:pPr lvl="1"/>
            <a:r>
              <a:rPr lang="en-US" sz="2000" dirty="0">
                <a:latin typeface="+mn-lt"/>
              </a:rPr>
              <a:t>Project Summary/ </a:t>
            </a:r>
            <a:r>
              <a:rPr lang="en-US" sz="2000" dirty="0" smtClean="0">
                <a:latin typeface="+mn-lt"/>
              </a:rPr>
              <a:t>Abstract</a:t>
            </a:r>
          </a:p>
          <a:p>
            <a:pPr marL="257175" lvl="1" indent="0">
              <a:buNone/>
            </a:pPr>
            <a:endParaRPr lang="en-US" sz="2000" dirty="0">
              <a:latin typeface="+mn-lt"/>
            </a:endParaRPr>
          </a:p>
          <a:p>
            <a:r>
              <a:rPr lang="en-US" sz="2400" dirty="0">
                <a:latin typeface="+mn-lt"/>
              </a:rPr>
              <a:t>Specifically Address Merit Review Criteria as They Relate to the FOA Areas of Interest</a:t>
            </a:r>
          </a:p>
        </p:txBody>
      </p:sp>
      <p:sp>
        <p:nvSpPr>
          <p:cNvPr id="2" name="Title 1"/>
          <p:cNvSpPr>
            <a:spLocks noGrp="1"/>
          </p:cNvSpPr>
          <p:nvPr>
            <p:ph type="ctrTitle"/>
          </p:nvPr>
        </p:nvSpPr>
        <p:spPr/>
        <p:txBody>
          <a:bodyPr/>
          <a:lstStyle/>
          <a:p>
            <a:r>
              <a:rPr lang="en-US" sz="2800" dirty="0">
                <a:solidFill>
                  <a:schemeClr val="tx1"/>
                </a:solidFill>
              </a:rPr>
              <a:t>Two Keys to Writing Effective Applications</a:t>
            </a:r>
          </a:p>
        </p:txBody>
      </p:sp>
      <p:sp>
        <p:nvSpPr>
          <p:cNvPr id="5" name="Title 1"/>
          <p:cNvSpPr txBox="1">
            <a:spLocks/>
          </p:cNvSpPr>
          <p:nvPr/>
        </p:nvSpPr>
        <p:spPr>
          <a:xfrm>
            <a:off x="1981200" y="274321"/>
            <a:ext cx="7223760" cy="584775"/>
          </a:xfrm>
          <a:prstGeom prst="rect">
            <a:avLst/>
          </a:prstGeom>
        </p:spPr>
        <p:txBody>
          <a:bodyPr vert="horz" lIns="0" tIns="45720" rIns="0" bIns="45720" rtlCol="0" anchor="ctr" anchorCtr="0">
            <a:spAutoFit/>
          </a:bodyPr>
          <a:lstStyle>
            <a:lvl1pPr algn="l" defTabSz="914400" rtl="0" eaLnBrk="1" latinLnBrk="0" hangingPunct="1">
              <a:spcBef>
                <a:spcPct val="0"/>
              </a:spcBef>
              <a:buNone/>
              <a:defRPr sz="3200" b="1" kern="1200">
                <a:ln>
                  <a:noFill/>
                </a:ln>
                <a:solidFill>
                  <a:schemeClr val="bg1"/>
                </a:solidFill>
                <a:latin typeface="+mj-lt"/>
                <a:ea typeface="+mj-ea"/>
                <a:cs typeface="+mj-cs"/>
              </a:defRPr>
            </a:lvl1pPr>
          </a:lstStyle>
          <a:p>
            <a:r>
              <a:rPr lang="en-US"/>
              <a:t>How to Write Effective Applications</a:t>
            </a:r>
            <a:endParaRPr lang="en-US" dirty="0"/>
          </a:p>
        </p:txBody>
      </p:sp>
    </p:spTree>
    <p:extLst>
      <p:ext uri="{BB962C8B-B14F-4D97-AF65-F5344CB8AC3E}">
        <p14:creationId xmlns:p14="http://schemas.microsoft.com/office/powerpoint/2010/main" val="398085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Project Narratives Can Include:</a:t>
            </a:r>
          </a:p>
          <a:p>
            <a:pPr lvl="1"/>
            <a:r>
              <a:rPr lang="en-US" sz="2000" dirty="0">
                <a:latin typeface="+mn-lt"/>
              </a:rPr>
              <a:t>Project Objectives  </a:t>
            </a:r>
          </a:p>
          <a:p>
            <a:pPr lvl="1"/>
            <a:r>
              <a:rPr lang="en-US" sz="2000" dirty="0">
                <a:latin typeface="+mn-lt"/>
              </a:rPr>
              <a:t>Merit Review Criterion Discussion</a:t>
            </a:r>
          </a:p>
          <a:p>
            <a:pPr lvl="1"/>
            <a:r>
              <a:rPr lang="en-US" sz="2000" dirty="0">
                <a:latin typeface="+mn-lt"/>
              </a:rPr>
              <a:t>Project Timetable   </a:t>
            </a:r>
          </a:p>
          <a:p>
            <a:pPr lvl="1"/>
            <a:r>
              <a:rPr lang="en-US" sz="2000" dirty="0">
                <a:latin typeface="+mn-lt"/>
              </a:rPr>
              <a:t>Relevance and Outcomes/Impacts</a:t>
            </a:r>
          </a:p>
          <a:p>
            <a:pPr lvl="1"/>
            <a:r>
              <a:rPr lang="en-US" sz="2000" dirty="0">
                <a:latin typeface="+mn-lt"/>
              </a:rPr>
              <a:t>Roles of Participants</a:t>
            </a:r>
          </a:p>
          <a:p>
            <a:pPr lvl="1"/>
            <a:r>
              <a:rPr lang="en-US" sz="2000" dirty="0">
                <a:latin typeface="+mn-lt"/>
              </a:rPr>
              <a:t>Multiple Principal Investigators</a:t>
            </a:r>
          </a:p>
          <a:p>
            <a:pPr lvl="1"/>
            <a:r>
              <a:rPr lang="en-US" sz="2000" dirty="0">
                <a:latin typeface="+mn-lt"/>
              </a:rPr>
              <a:t>Facilities And Other Resources</a:t>
            </a:r>
          </a:p>
          <a:p>
            <a:pPr lvl="1"/>
            <a:r>
              <a:rPr lang="en-US" sz="2000" dirty="0">
                <a:latin typeface="+mn-lt"/>
              </a:rPr>
              <a:t>Equipment</a:t>
            </a:r>
          </a:p>
          <a:p>
            <a:pPr lvl="1"/>
            <a:r>
              <a:rPr lang="en-US" sz="2000" dirty="0">
                <a:latin typeface="+mn-lt"/>
              </a:rPr>
              <a:t>Bibliography And References</a:t>
            </a:r>
          </a:p>
          <a:p>
            <a:pPr lvl="1"/>
            <a:r>
              <a:rPr lang="en-US" sz="2000" dirty="0">
                <a:latin typeface="+mn-lt"/>
              </a:rPr>
              <a:t>Statement of Project Objectives (SOPO)</a:t>
            </a:r>
          </a:p>
          <a:p>
            <a:endParaRPr lang="en-US" dirty="0"/>
          </a:p>
        </p:txBody>
      </p:sp>
      <p:sp>
        <p:nvSpPr>
          <p:cNvPr id="2" name="Title 1"/>
          <p:cNvSpPr>
            <a:spLocks noGrp="1"/>
          </p:cNvSpPr>
          <p:nvPr>
            <p:ph type="ctrTitle"/>
          </p:nvPr>
        </p:nvSpPr>
        <p:spPr>
          <a:xfrm>
            <a:off x="270630" y="146034"/>
            <a:ext cx="8810273" cy="996966"/>
          </a:xfrm>
        </p:spPr>
        <p:txBody>
          <a:bodyPr>
            <a:normAutofit/>
          </a:bodyPr>
          <a:lstStyle/>
          <a:p>
            <a:r>
              <a:rPr lang="en-US" sz="2800" dirty="0"/>
              <a:t>Each Item Requested in the Project Narrative Should Be Addressed</a:t>
            </a:r>
          </a:p>
        </p:txBody>
      </p:sp>
    </p:spTree>
    <p:extLst>
      <p:ext uri="{BB962C8B-B14F-4D97-AF65-F5344CB8AC3E}">
        <p14:creationId xmlns:p14="http://schemas.microsoft.com/office/powerpoint/2010/main" val="90623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The project objective in a project narrative should provide a clear, concise statement of the specific objectives/aims of the proposed project</a:t>
            </a:r>
          </a:p>
        </p:txBody>
      </p:sp>
      <p:sp>
        <p:nvSpPr>
          <p:cNvPr id="2" name="Title 1"/>
          <p:cNvSpPr>
            <a:spLocks noGrp="1"/>
          </p:cNvSpPr>
          <p:nvPr>
            <p:ph type="ctrTitle"/>
          </p:nvPr>
        </p:nvSpPr>
        <p:spPr>
          <a:xfrm>
            <a:off x="270630" y="146034"/>
            <a:ext cx="8810273" cy="986080"/>
          </a:xfrm>
        </p:spPr>
        <p:txBody>
          <a:bodyPr>
            <a:normAutofit/>
          </a:bodyPr>
          <a:lstStyle/>
          <a:p>
            <a:r>
              <a:rPr lang="en-US" sz="2800" dirty="0"/>
              <a:t>Project Objectives</a:t>
            </a:r>
          </a:p>
        </p:txBody>
      </p:sp>
    </p:spTree>
    <p:extLst>
      <p:ext uri="{BB962C8B-B14F-4D97-AF65-F5344CB8AC3E}">
        <p14:creationId xmlns:p14="http://schemas.microsoft.com/office/powerpoint/2010/main" val="174067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1800" dirty="0">
                <a:latin typeface="+mn-lt"/>
              </a:rPr>
              <a:t>Applications are evaluated and scored in accordance with the merit review criteria and weights provided in the FOA. </a:t>
            </a:r>
            <a:endParaRPr lang="en-US" sz="1800" dirty="0" smtClean="0">
              <a:latin typeface="+mn-lt"/>
            </a:endParaRPr>
          </a:p>
          <a:p>
            <a:pPr marL="0" indent="0">
              <a:buNone/>
            </a:pPr>
            <a:endParaRPr lang="en-US" sz="1800" dirty="0">
              <a:latin typeface="+mn-lt"/>
            </a:endParaRPr>
          </a:p>
          <a:p>
            <a:r>
              <a:rPr lang="en-US" sz="1800" dirty="0">
                <a:latin typeface="+mn-lt"/>
              </a:rPr>
              <a:t>It is critical to provide sufficient information so reviewers can evaluate the application in accordance with the merit review criteria provided in the FOA. </a:t>
            </a:r>
            <a:endParaRPr lang="en-US" sz="1800" dirty="0" smtClean="0">
              <a:latin typeface="+mn-lt"/>
            </a:endParaRPr>
          </a:p>
          <a:p>
            <a:pPr marL="0" indent="0">
              <a:buNone/>
            </a:pPr>
            <a:endParaRPr lang="en-US" sz="1800" dirty="0">
              <a:latin typeface="+mn-lt"/>
            </a:endParaRPr>
          </a:p>
          <a:p>
            <a:r>
              <a:rPr lang="en-US" sz="1800" dirty="0">
                <a:latin typeface="+mn-lt"/>
              </a:rPr>
              <a:t>Typically only those applications that address separately each of the merit review criterion and sub-criterion will be considered and evaluated. </a:t>
            </a:r>
            <a:endParaRPr lang="en-US" sz="1800" dirty="0" smtClean="0">
              <a:latin typeface="+mn-lt"/>
            </a:endParaRPr>
          </a:p>
          <a:p>
            <a:pPr marL="0" indent="0">
              <a:buNone/>
            </a:pPr>
            <a:endParaRPr lang="en-US" sz="1800" dirty="0">
              <a:latin typeface="+mn-lt"/>
            </a:endParaRPr>
          </a:p>
          <a:p>
            <a:r>
              <a:rPr lang="en-US" sz="1800" dirty="0">
                <a:latin typeface="+mn-lt"/>
              </a:rPr>
              <a:t>Applications that avoid substantial discussion of the requested information by referring to other publications, project narrative appendices, and/or attachments outside the project narrative can be judged nonresponsive to the criterion.  </a:t>
            </a:r>
            <a:endParaRPr lang="en-US" sz="1800" dirty="0" smtClean="0">
              <a:latin typeface="+mn-lt"/>
            </a:endParaRPr>
          </a:p>
          <a:p>
            <a:pPr marL="0" indent="0">
              <a:buNone/>
            </a:pPr>
            <a:endParaRPr lang="en-US" sz="1800" dirty="0">
              <a:latin typeface="+mn-lt"/>
            </a:endParaRPr>
          </a:p>
          <a:p>
            <a:pPr lvl="1"/>
            <a:r>
              <a:rPr lang="en-US" sz="1800" dirty="0">
                <a:latin typeface="+mn-lt"/>
              </a:rPr>
              <a:t>Referenced publications, project narrative appendices, and attachments are to be supplied to validate the discussion. </a:t>
            </a:r>
          </a:p>
          <a:p>
            <a:endParaRPr lang="en-US" dirty="0"/>
          </a:p>
        </p:txBody>
      </p:sp>
      <p:sp>
        <p:nvSpPr>
          <p:cNvPr id="2" name="Title 1"/>
          <p:cNvSpPr>
            <a:spLocks noGrp="1"/>
          </p:cNvSpPr>
          <p:nvPr>
            <p:ph type="ctrTitle"/>
          </p:nvPr>
        </p:nvSpPr>
        <p:spPr>
          <a:xfrm>
            <a:off x="270630" y="146034"/>
            <a:ext cx="8810273" cy="986080"/>
          </a:xfrm>
        </p:spPr>
        <p:txBody>
          <a:bodyPr>
            <a:normAutofit/>
          </a:bodyPr>
          <a:lstStyle/>
          <a:p>
            <a:r>
              <a:rPr lang="en-US" sz="2800" dirty="0"/>
              <a:t>Merit Review Criteria Discussion</a:t>
            </a:r>
          </a:p>
        </p:txBody>
      </p:sp>
    </p:spTree>
    <p:extLst>
      <p:ext uri="{BB962C8B-B14F-4D97-AF65-F5344CB8AC3E}">
        <p14:creationId xmlns:p14="http://schemas.microsoft.com/office/powerpoint/2010/main" val="3975420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The project timetable in a project narrative should outline as a function of time, year by year, all the important activities or phases of the project, including any activities planned beyond the project period. </a:t>
            </a:r>
            <a:endParaRPr lang="en-US" sz="2400" dirty="0" smtClean="0">
              <a:latin typeface="+mn-lt"/>
            </a:endParaRPr>
          </a:p>
          <a:p>
            <a:pPr marL="0" indent="0">
              <a:buNone/>
            </a:pPr>
            <a:r>
              <a:rPr lang="en-US" sz="2400" dirty="0" smtClean="0">
                <a:latin typeface="+mn-lt"/>
              </a:rPr>
              <a:t> </a:t>
            </a:r>
            <a:endParaRPr lang="en-US" sz="2400" dirty="0">
              <a:latin typeface="+mn-lt"/>
            </a:endParaRPr>
          </a:p>
          <a:p>
            <a:r>
              <a:rPr lang="en-US" sz="2400" dirty="0">
                <a:latin typeface="+mn-lt"/>
              </a:rPr>
              <a:t>Successful applicants typically must use this project timetable to report progress.</a:t>
            </a:r>
          </a:p>
        </p:txBody>
      </p:sp>
      <p:sp>
        <p:nvSpPr>
          <p:cNvPr id="2" name="Title 1"/>
          <p:cNvSpPr>
            <a:spLocks noGrp="1"/>
          </p:cNvSpPr>
          <p:nvPr>
            <p:ph type="ctrTitle"/>
          </p:nvPr>
        </p:nvSpPr>
        <p:spPr>
          <a:xfrm>
            <a:off x="270630" y="146034"/>
            <a:ext cx="8810273" cy="996966"/>
          </a:xfrm>
        </p:spPr>
        <p:txBody>
          <a:bodyPr>
            <a:normAutofit/>
          </a:bodyPr>
          <a:lstStyle/>
          <a:p>
            <a:r>
              <a:rPr lang="en-US" sz="2800" dirty="0"/>
              <a:t>Project Timetable</a:t>
            </a:r>
          </a:p>
        </p:txBody>
      </p:sp>
    </p:spTree>
    <p:extLst>
      <p:ext uri="{BB962C8B-B14F-4D97-AF65-F5344CB8AC3E}">
        <p14:creationId xmlns:p14="http://schemas.microsoft.com/office/powerpoint/2010/main" val="3524760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The Relevance and Outcomes/Impacts section in a project narrative should explain the relevance of the effort to the objectives in the program announcement and the expected outcomes and/or impacts. </a:t>
            </a:r>
            <a:endParaRPr lang="en-US" sz="2400" dirty="0" smtClean="0">
              <a:latin typeface="+mn-lt"/>
            </a:endParaRPr>
          </a:p>
          <a:p>
            <a:pPr marL="0" indent="0">
              <a:buNone/>
            </a:pPr>
            <a:endParaRPr lang="en-US" sz="2400" dirty="0">
              <a:latin typeface="+mn-lt"/>
            </a:endParaRPr>
          </a:p>
          <a:p>
            <a:r>
              <a:rPr lang="en-US" sz="2400" dirty="0">
                <a:latin typeface="+mn-lt"/>
              </a:rPr>
              <a:t>The justification for the proposed project should include a clear statement of the importance of the project in terms of the utility of the outcomes and the target community of beneficiaries.</a:t>
            </a:r>
          </a:p>
        </p:txBody>
      </p:sp>
      <p:sp>
        <p:nvSpPr>
          <p:cNvPr id="2" name="Title 1"/>
          <p:cNvSpPr>
            <a:spLocks noGrp="1"/>
          </p:cNvSpPr>
          <p:nvPr>
            <p:ph type="ctrTitle"/>
          </p:nvPr>
        </p:nvSpPr>
        <p:spPr>
          <a:xfrm>
            <a:off x="270630" y="146034"/>
            <a:ext cx="8810273" cy="1007852"/>
          </a:xfrm>
        </p:spPr>
        <p:txBody>
          <a:bodyPr>
            <a:normAutofit/>
          </a:bodyPr>
          <a:lstStyle/>
          <a:p>
            <a:r>
              <a:rPr lang="en-US" sz="2800" dirty="0"/>
              <a:t>Relevance and Outcomes/Impacts</a:t>
            </a:r>
          </a:p>
        </p:txBody>
      </p:sp>
    </p:spTree>
    <p:extLst>
      <p:ext uri="{BB962C8B-B14F-4D97-AF65-F5344CB8AC3E}">
        <p14:creationId xmlns:p14="http://schemas.microsoft.com/office/powerpoint/2010/main" val="2246252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A project narrative will often require multi-organizational or multi-investigator projects to  describe the roles and the work to be performed by each participant/investigator, business agreements between the applicant and participants, and how the various efforts will be integrated and managed.</a:t>
            </a:r>
          </a:p>
        </p:txBody>
      </p:sp>
      <p:sp>
        <p:nvSpPr>
          <p:cNvPr id="2" name="Title 1"/>
          <p:cNvSpPr>
            <a:spLocks noGrp="1"/>
          </p:cNvSpPr>
          <p:nvPr>
            <p:ph type="ctrTitle"/>
          </p:nvPr>
        </p:nvSpPr>
        <p:spPr>
          <a:xfrm>
            <a:off x="270630" y="146034"/>
            <a:ext cx="8810273" cy="986080"/>
          </a:xfrm>
        </p:spPr>
        <p:txBody>
          <a:bodyPr>
            <a:normAutofit/>
          </a:bodyPr>
          <a:lstStyle/>
          <a:p>
            <a:r>
              <a:rPr lang="en-US" sz="2800" dirty="0"/>
              <a:t>Roles of Participants</a:t>
            </a:r>
          </a:p>
        </p:txBody>
      </p:sp>
    </p:spTree>
    <p:extLst>
      <p:ext uri="{BB962C8B-B14F-4D97-AF65-F5344CB8AC3E}">
        <p14:creationId xmlns:p14="http://schemas.microsoft.com/office/powerpoint/2010/main" val="469304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Project narratives can require applicants to indicate if the project will include multiple PIs.  </a:t>
            </a:r>
            <a:endParaRPr lang="en-US" sz="2400" dirty="0" smtClean="0">
              <a:latin typeface="+mn-lt"/>
            </a:endParaRPr>
          </a:p>
          <a:p>
            <a:pPr marL="0" indent="0">
              <a:buNone/>
            </a:pPr>
            <a:endParaRPr lang="en-US" sz="2000" dirty="0">
              <a:latin typeface="+mn-lt"/>
            </a:endParaRPr>
          </a:p>
          <a:p>
            <a:pPr lvl="1"/>
            <a:r>
              <a:rPr lang="en-US" sz="2000" dirty="0">
                <a:latin typeface="+mn-lt"/>
              </a:rPr>
              <a:t>This decision is solely the responsibility of the applicant.  </a:t>
            </a:r>
          </a:p>
        </p:txBody>
      </p:sp>
      <p:sp>
        <p:nvSpPr>
          <p:cNvPr id="2" name="Title 1"/>
          <p:cNvSpPr>
            <a:spLocks noGrp="1"/>
          </p:cNvSpPr>
          <p:nvPr>
            <p:ph type="ctrTitle"/>
          </p:nvPr>
        </p:nvSpPr>
        <p:spPr>
          <a:xfrm>
            <a:off x="270630" y="146034"/>
            <a:ext cx="8810273" cy="1018737"/>
          </a:xfrm>
        </p:spPr>
        <p:txBody>
          <a:bodyPr>
            <a:normAutofit/>
          </a:bodyPr>
          <a:lstStyle/>
          <a:p>
            <a:r>
              <a:rPr lang="en-US" sz="2800" dirty="0"/>
              <a:t>Multiple Principal Investigators</a:t>
            </a:r>
          </a:p>
        </p:txBody>
      </p:sp>
    </p:spTree>
    <p:extLst>
      <p:ext uri="{BB962C8B-B14F-4D97-AF65-F5344CB8AC3E}">
        <p14:creationId xmlns:p14="http://schemas.microsoft.com/office/powerpoint/2010/main" val="1206475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r>
              <a:rPr lang="en-US" sz="2400" dirty="0">
                <a:latin typeface="+mn-lt"/>
              </a:rPr>
              <a:t>Funding Opportunity Description</a:t>
            </a:r>
          </a:p>
          <a:p>
            <a:r>
              <a:rPr lang="en-US" sz="2400" dirty="0">
                <a:latin typeface="+mn-lt"/>
              </a:rPr>
              <a:t>Award Information</a:t>
            </a:r>
          </a:p>
          <a:p>
            <a:r>
              <a:rPr lang="en-US" sz="2400" dirty="0">
                <a:latin typeface="+mn-lt"/>
              </a:rPr>
              <a:t>Eligibility Information</a:t>
            </a:r>
          </a:p>
          <a:p>
            <a:r>
              <a:rPr lang="en-US" sz="2400" dirty="0">
                <a:latin typeface="+mn-lt"/>
              </a:rPr>
              <a:t>Application and Submission Information</a:t>
            </a:r>
          </a:p>
          <a:p>
            <a:r>
              <a:rPr lang="en-US" sz="2400" dirty="0">
                <a:latin typeface="+mn-lt"/>
              </a:rPr>
              <a:t>Application Review Information</a:t>
            </a:r>
          </a:p>
          <a:p>
            <a:r>
              <a:rPr lang="en-US" sz="2400" dirty="0">
                <a:latin typeface="+mn-lt"/>
              </a:rPr>
              <a:t>Award Administration Information</a:t>
            </a:r>
          </a:p>
          <a:p>
            <a:r>
              <a:rPr lang="en-US" sz="2400" dirty="0">
                <a:latin typeface="+mn-lt"/>
              </a:rPr>
              <a:t>Questions/Agency Contacts</a:t>
            </a:r>
          </a:p>
          <a:p>
            <a:r>
              <a:rPr lang="en-US" sz="2400" dirty="0">
                <a:latin typeface="+mn-lt"/>
              </a:rPr>
              <a:t>Other Information</a:t>
            </a:r>
          </a:p>
          <a:p>
            <a:endParaRPr lang="en-US" dirty="0"/>
          </a:p>
        </p:txBody>
      </p:sp>
      <p:sp>
        <p:nvSpPr>
          <p:cNvPr id="5" name="Title 4"/>
          <p:cNvSpPr>
            <a:spLocks noGrp="1"/>
          </p:cNvSpPr>
          <p:nvPr>
            <p:ph type="ctrTitle"/>
          </p:nvPr>
        </p:nvSpPr>
        <p:spPr>
          <a:xfrm>
            <a:off x="270630" y="146034"/>
            <a:ext cx="8810273" cy="1007852"/>
          </a:xfrm>
        </p:spPr>
        <p:txBody>
          <a:bodyPr>
            <a:normAutofit/>
          </a:bodyPr>
          <a:lstStyle/>
          <a:p>
            <a:r>
              <a:rPr lang="en-US" sz="2800" dirty="0"/>
              <a:t>Typical FOA Organization</a:t>
            </a:r>
          </a:p>
        </p:txBody>
      </p:sp>
    </p:spTree>
    <p:extLst>
      <p:ext uri="{BB962C8B-B14F-4D97-AF65-F5344CB8AC3E}">
        <p14:creationId xmlns:p14="http://schemas.microsoft.com/office/powerpoint/2010/main" val="3152109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Project narratives typically identify the facilities (e.g., office, laboratory, computer, etc.) to be used at each performance site listed.</a:t>
            </a:r>
          </a:p>
          <a:p>
            <a:pPr lvl="1"/>
            <a:r>
              <a:rPr lang="en-US" sz="2000" dirty="0">
                <a:latin typeface="+mn-lt"/>
              </a:rPr>
              <a:t>If appropriate, indicate their capacities, pertinent capabilities, relative proximity, and extent of availability to the project.  </a:t>
            </a:r>
            <a:endParaRPr lang="en-US" sz="2000" dirty="0" smtClean="0">
              <a:latin typeface="+mn-lt"/>
            </a:endParaRPr>
          </a:p>
          <a:p>
            <a:pPr marL="257175" lvl="1" indent="0">
              <a:buNone/>
            </a:pPr>
            <a:endParaRPr lang="en-US" sz="2000" dirty="0">
              <a:latin typeface="+mn-lt"/>
            </a:endParaRPr>
          </a:p>
          <a:p>
            <a:pPr lvl="1"/>
            <a:r>
              <a:rPr lang="en-US" sz="2000" dirty="0">
                <a:latin typeface="+mn-lt"/>
              </a:rPr>
              <a:t>Describe only those resources that are directly applicable to the proposed work.  </a:t>
            </a:r>
            <a:endParaRPr lang="en-US" sz="2000" dirty="0" smtClean="0">
              <a:latin typeface="+mn-lt"/>
            </a:endParaRPr>
          </a:p>
          <a:p>
            <a:pPr marL="257175" lvl="1" indent="0">
              <a:buNone/>
            </a:pPr>
            <a:endParaRPr lang="en-US" sz="2000" dirty="0">
              <a:latin typeface="+mn-lt"/>
            </a:endParaRPr>
          </a:p>
          <a:p>
            <a:pPr lvl="1"/>
            <a:r>
              <a:rPr lang="en-US" sz="2000" dirty="0">
                <a:latin typeface="+mn-lt"/>
              </a:rPr>
              <a:t>Provide any information describing the other resources available to the project such as machine and electronics shops. </a:t>
            </a:r>
            <a:endParaRPr lang="en-US" sz="2000" dirty="0" smtClean="0">
              <a:latin typeface="+mn-lt"/>
            </a:endParaRPr>
          </a:p>
          <a:p>
            <a:pPr marL="257175" lvl="1" indent="0">
              <a:buNone/>
            </a:pPr>
            <a:endParaRPr lang="en-US" sz="2000" dirty="0">
              <a:latin typeface="+mn-lt"/>
            </a:endParaRPr>
          </a:p>
          <a:p>
            <a:r>
              <a:rPr lang="en-US" sz="2400" dirty="0">
                <a:latin typeface="+mn-lt"/>
              </a:rPr>
              <a:t>Typically this section is not included with total page count of the project narrative.</a:t>
            </a:r>
          </a:p>
        </p:txBody>
      </p:sp>
      <p:sp>
        <p:nvSpPr>
          <p:cNvPr id="2" name="Title 1"/>
          <p:cNvSpPr>
            <a:spLocks noGrp="1"/>
          </p:cNvSpPr>
          <p:nvPr>
            <p:ph type="ctrTitle"/>
          </p:nvPr>
        </p:nvSpPr>
        <p:spPr>
          <a:xfrm>
            <a:off x="270630" y="146034"/>
            <a:ext cx="8810273" cy="1018737"/>
          </a:xfrm>
        </p:spPr>
        <p:txBody>
          <a:bodyPr>
            <a:normAutofit/>
          </a:bodyPr>
          <a:lstStyle/>
          <a:p>
            <a:r>
              <a:rPr lang="en-US" sz="2800" dirty="0"/>
              <a:t>Facilities And Other Resources</a:t>
            </a:r>
          </a:p>
        </p:txBody>
      </p:sp>
    </p:spTree>
    <p:extLst>
      <p:ext uri="{BB962C8B-B14F-4D97-AF65-F5344CB8AC3E}">
        <p14:creationId xmlns:p14="http://schemas.microsoft.com/office/powerpoint/2010/main" val="516604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Project narratives may request a list of important items of equipment already available for this </a:t>
            </a:r>
            <a:r>
              <a:rPr lang="en-US" sz="2400" dirty="0" smtClean="0">
                <a:latin typeface="+mn-lt"/>
              </a:rPr>
              <a:t>project</a:t>
            </a:r>
          </a:p>
          <a:p>
            <a:pPr marL="0" indent="0">
              <a:buNone/>
            </a:pPr>
            <a:endParaRPr lang="en-US" sz="2400" dirty="0">
              <a:latin typeface="+mn-lt"/>
            </a:endParaRPr>
          </a:p>
          <a:p>
            <a:r>
              <a:rPr lang="en-US" sz="2400" dirty="0">
                <a:latin typeface="+mn-lt"/>
              </a:rPr>
              <a:t>If you are proposing to acquire equipment, describe comparable equipment, if any, already at your organization and explain why it cannot be used. </a:t>
            </a:r>
            <a:endParaRPr lang="en-US" sz="2400" dirty="0" smtClean="0">
              <a:latin typeface="+mn-lt"/>
            </a:endParaRPr>
          </a:p>
          <a:p>
            <a:pPr marL="0" indent="0">
              <a:buNone/>
            </a:pPr>
            <a:endParaRPr lang="en-US" sz="2400" dirty="0">
              <a:latin typeface="+mn-lt"/>
            </a:endParaRPr>
          </a:p>
          <a:p>
            <a:r>
              <a:rPr lang="en-US" sz="2400" dirty="0">
                <a:latin typeface="+mn-lt"/>
              </a:rPr>
              <a:t>Typically this section is not included with total page count of the project narrative.</a:t>
            </a:r>
          </a:p>
        </p:txBody>
      </p:sp>
      <p:sp>
        <p:nvSpPr>
          <p:cNvPr id="2" name="Title 1"/>
          <p:cNvSpPr>
            <a:spLocks noGrp="1"/>
          </p:cNvSpPr>
          <p:nvPr>
            <p:ph type="ctrTitle"/>
          </p:nvPr>
        </p:nvSpPr>
        <p:spPr>
          <a:xfrm>
            <a:off x="270630" y="146033"/>
            <a:ext cx="8810273" cy="1007853"/>
          </a:xfrm>
        </p:spPr>
        <p:txBody>
          <a:bodyPr>
            <a:normAutofit/>
          </a:bodyPr>
          <a:lstStyle/>
          <a:p>
            <a:r>
              <a:rPr lang="en-US" sz="2800" dirty="0"/>
              <a:t>Equipment</a:t>
            </a:r>
          </a:p>
        </p:txBody>
      </p:sp>
    </p:spTree>
    <p:extLst>
      <p:ext uri="{BB962C8B-B14F-4D97-AF65-F5344CB8AC3E}">
        <p14:creationId xmlns:p14="http://schemas.microsoft.com/office/powerpoint/2010/main" val="3503897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If applicable, provide a bibliography for any references cited in the Project Narrative section.  </a:t>
            </a:r>
            <a:endParaRPr lang="en-US" sz="2400" dirty="0" smtClean="0">
              <a:latin typeface="+mn-lt"/>
            </a:endParaRPr>
          </a:p>
          <a:p>
            <a:pPr marL="0" indent="0">
              <a:buNone/>
            </a:pPr>
            <a:endParaRPr lang="en-US" sz="2400" dirty="0">
              <a:latin typeface="+mn-lt"/>
            </a:endParaRPr>
          </a:p>
          <a:p>
            <a:r>
              <a:rPr lang="en-US" sz="2400" dirty="0">
                <a:latin typeface="+mn-lt"/>
              </a:rPr>
              <a:t>This section must include only bibliographic citations</a:t>
            </a:r>
            <a:r>
              <a:rPr lang="en-US" sz="2400" dirty="0" smtClean="0">
                <a:latin typeface="+mn-lt"/>
              </a:rPr>
              <a:t>.</a:t>
            </a:r>
          </a:p>
          <a:p>
            <a:pPr marL="0" indent="0">
              <a:buNone/>
            </a:pPr>
            <a:r>
              <a:rPr lang="en-US" sz="2400" dirty="0" smtClean="0">
                <a:latin typeface="+mn-lt"/>
              </a:rPr>
              <a:t> </a:t>
            </a:r>
            <a:endParaRPr lang="en-US" sz="2400" dirty="0">
              <a:latin typeface="+mn-lt"/>
            </a:endParaRPr>
          </a:p>
          <a:p>
            <a:r>
              <a:rPr lang="en-US" sz="2400" dirty="0">
                <a:latin typeface="+mn-lt"/>
              </a:rPr>
              <a:t>Typically this section is not included with total page count of the project narrative.</a:t>
            </a:r>
          </a:p>
        </p:txBody>
      </p:sp>
      <p:sp>
        <p:nvSpPr>
          <p:cNvPr id="2" name="Title 1"/>
          <p:cNvSpPr>
            <a:spLocks noGrp="1"/>
          </p:cNvSpPr>
          <p:nvPr>
            <p:ph type="ctrTitle"/>
          </p:nvPr>
        </p:nvSpPr>
        <p:spPr>
          <a:xfrm>
            <a:off x="270630" y="146034"/>
            <a:ext cx="8810273" cy="996966"/>
          </a:xfrm>
        </p:spPr>
        <p:txBody>
          <a:bodyPr>
            <a:normAutofit/>
          </a:bodyPr>
          <a:lstStyle/>
          <a:p>
            <a:r>
              <a:rPr lang="en-US" sz="2800" dirty="0"/>
              <a:t>Bibliography And References</a:t>
            </a:r>
          </a:p>
        </p:txBody>
      </p:sp>
    </p:spTree>
    <p:extLst>
      <p:ext uri="{BB962C8B-B14F-4D97-AF65-F5344CB8AC3E}">
        <p14:creationId xmlns:p14="http://schemas.microsoft.com/office/powerpoint/2010/main" val="1105358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Project narratives will typically specify a “not to exceed” length, e.g.  “20 pages, (single spaced)” </a:t>
            </a:r>
            <a:endParaRPr lang="en-US" sz="2400" dirty="0" smtClean="0">
              <a:latin typeface="+mn-lt"/>
            </a:endParaRPr>
          </a:p>
          <a:p>
            <a:pPr marL="0" indent="0">
              <a:buNone/>
            </a:pPr>
            <a:endParaRPr lang="en-US" sz="2400" dirty="0">
              <a:latin typeface="+mn-lt"/>
            </a:endParaRPr>
          </a:p>
          <a:p>
            <a:pPr lvl="1"/>
            <a:r>
              <a:rPr lang="en-US" sz="2000" dirty="0">
                <a:latin typeface="+mn-lt"/>
              </a:rPr>
              <a:t>This includes cover page, table of contents, charts, graphs, maps, photographs, and other pictorial </a:t>
            </a:r>
            <a:r>
              <a:rPr lang="en-US" sz="2000" dirty="0" smtClean="0">
                <a:latin typeface="+mn-lt"/>
              </a:rPr>
              <a:t>presentations</a:t>
            </a:r>
          </a:p>
          <a:p>
            <a:pPr marL="257175" lvl="1" indent="0">
              <a:buNone/>
            </a:pPr>
            <a:endParaRPr lang="en-US" sz="2000" dirty="0">
              <a:latin typeface="+mn-lt"/>
            </a:endParaRPr>
          </a:p>
          <a:p>
            <a:pPr lvl="1"/>
            <a:r>
              <a:rPr lang="en-US" sz="2000" dirty="0">
                <a:latin typeface="+mn-lt"/>
              </a:rPr>
              <a:t>EVALUATORS WILL REVIEW ONLY THE NUMBER OF PAGES </a:t>
            </a:r>
            <a:r>
              <a:rPr lang="en-US" sz="2000" dirty="0" smtClean="0">
                <a:latin typeface="+mn-lt"/>
              </a:rPr>
              <a:t>SPECIFIED</a:t>
            </a:r>
          </a:p>
          <a:p>
            <a:pPr marL="257175" lvl="1" indent="0">
              <a:buNone/>
            </a:pPr>
            <a:endParaRPr lang="en-US" sz="2000" dirty="0">
              <a:latin typeface="+mn-lt"/>
            </a:endParaRPr>
          </a:p>
          <a:p>
            <a:r>
              <a:rPr lang="en-US" sz="2400" dirty="0">
                <a:latin typeface="+mn-lt"/>
              </a:rPr>
              <a:t>There may be instructions on how to mark proprietary application information.  </a:t>
            </a:r>
          </a:p>
        </p:txBody>
      </p:sp>
      <p:sp>
        <p:nvSpPr>
          <p:cNvPr id="2" name="Title 1"/>
          <p:cNvSpPr>
            <a:spLocks noGrp="1"/>
          </p:cNvSpPr>
          <p:nvPr>
            <p:ph type="ctrTitle"/>
          </p:nvPr>
        </p:nvSpPr>
        <p:spPr>
          <a:xfrm>
            <a:off x="270630" y="146034"/>
            <a:ext cx="8810273" cy="953423"/>
          </a:xfrm>
        </p:spPr>
        <p:txBody>
          <a:bodyPr>
            <a:normAutofit/>
          </a:bodyPr>
          <a:lstStyle/>
          <a:p>
            <a:r>
              <a:rPr lang="en-US" sz="2800" dirty="0"/>
              <a:t>Other Project Narrative Considerations</a:t>
            </a:r>
          </a:p>
        </p:txBody>
      </p:sp>
    </p:spTree>
    <p:extLst>
      <p:ext uri="{BB962C8B-B14F-4D97-AF65-F5344CB8AC3E}">
        <p14:creationId xmlns:p14="http://schemas.microsoft.com/office/powerpoint/2010/main" val="332922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2400" dirty="0">
                <a:latin typeface="+mn-lt"/>
              </a:rPr>
              <a:t>The project narrative will likely request a single, detailed SOPO that addresses how the project objectives will be met.  </a:t>
            </a:r>
            <a:endParaRPr lang="en-US" sz="2400" dirty="0" smtClean="0">
              <a:latin typeface="+mn-lt"/>
            </a:endParaRPr>
          </a:p>
          <a:p>
            <a:pPr marL="0" indent="0">
              <a:buNone/>
            </a:pPr>
            <a:endParaRPr lang="en-US" sz="2400" dirty="0">
              <a:latin typeface="+mn-lt"/>
            </a:endParaRPr>
          </a:p>
          <a:p>
            <a:r>
              <a:rPr lang="en-US" sz="2400" dirty="0">
                <a:latin typeface="+mn-lt"/>
              </a:rPr>
              <a:t>The SOPO should contain a clear, concise description of all activities to be completed during project performance and follow the structure discussed below.  </a:t>
            </a:r>
            <a:endParaRPr lang="en-US" sz="2400" dirty="0" smtClean="0">
              <a:latin typeface="+mn-lt"/>
            </a:endParaRPr>
          </a:p>
          <a:p>
            <a:pPr marL="0" indent="0">
              <a:buNone/>
            </a:pPr>
            <a:endParaRPr lang="en-US" sz="2400" dirty="0">
              <a:latin typeface="+mn-lt"/>
            </a:endParaRPr>
          </a:p>
          <a:p>
            <a:r>
              <a:rPr lang="en-US" sz="2400" dirty="0">
                <a:latin typeface="+mn-lt"/>
              </a:rPr>
              <a:t>Typically the SOPO cannot contain proprietary or confidential business information</a:t>
            </a:r>
            <a:r>
              <a:rPr lang="en-US" sz="2400" dirty="0" smtClean="0">
                <a:latin typeface="+mn-lt"/>
              </a:rPr>
              <a:t>.</a:t>
            </a:r>
          </a:p>
          <a:p>
            <a:pPr marL="0" indent="0">
              <a:buNone/>
            </a:pPr>
            <a:endParaRPr lang="en-US" sz="2400" dirty="0">
              <a:latin typeface="+mn-lt"/>
            </a:endParaRPr>
          </a:p>
          <a:p>
            <a:r>
              <a:rPr lang="en-US" sz="2400" dirty="0">
                <a:latin typeface="+mn-lt"/>
              </a:rPr>
              <a:t>The SOPO typically will be counted as part of the page limitation on the project narrative for the proposed work. </a:t>
            </a:r>
            <a:endParaRPr lang="en-US" sz="2400" dirty="0" smtClean="0">
              <a:latin typeface="+mn-lt"/>
            </a:endParaRPr>
          </a:p>
          <a:p>
            <a:pPr marL="0" indent="0">
              <a:buNone/>
            </a:pPr>
            <a:endParaRPr lang="en-US" sz="2400" dirty="0">
              <a:latin typeface="+mn-lt"/>
            </a:endParaRPr>
          </a:p>
          <a:p>
            <a:r>
              <a:rPr lang="en-US" sz="2400" dirty="0">
                <a:latin typeface="+mn-lt"/>
              </a:rPr>
              <a:t>The FOA may include a prescribed format for the SOPO.</a:t>
            </a:r>
          </a:p>
          <a:p>
            <a:endParaRPr lang="en-US" dirty="0"/>
          </a:p>
        </p:txBody>
      </p:sp>
      <p:sp>
        <p:nvSpPr>
          <p:cNvPr id="2" name="Title 1"/>
          <p:cNvSpPr>
            <a:spLocks noGrp="1"/>
          </p:cNvSpPr>
          <p:nvPr>
            <p:ph type="ctrTitle"/>
          </p:nvPr>
        </p:nvSpPr>
        <p:spPr>
          <a:xfrm>
            <a:off x="270630" y="146034"/>
            <a:ext cx="8810273" cy="986080"/>
          </a:xfrm>
        </p:spPr>
        <p:txBody>
          <a:bodyPr>
            <a:normAutofit/>
          </a:bodyPr>
          <a:lstStyle/>
          <a:p>
            <a:r>
              <a:rPr lang="en-US" sz="2800" dirty="0"/>
              <a:t>Statement of Project Objectives (SOPO)</a:t>
            </a:r>
          </a:p>
        </p:txBody>
      </p:sp>
    </p:spTree>
    <p:extLst>
      <p:ext uri="{BB962C8B-B14F-4D97-AF65-F5344CB8AC3E}">
        <p14:creationId xmlns:p14="http://schemas.microsoft.com/office/powerpoint/2010/main" val="3872479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Title of work to be </a:t>
            </a:r>
            <a:r>
              <a:rPr lang="en-US" sz="2400" dirty="0" smtClean="0">
                <a:latin typeface="+mn-lt"/>
              </a:rPr>
              <a:t>performed</a:t>
            </a:r>
          </a:p>
          <a:p>
            <a:pPr marL="0" indent="0">
              <a:buNone/>
            </a:pPr>
            <a:endParaRPr lang="en-US" sz="2400" dirty="0">
              <a:latin typeface="+mn-lt"/>
            </a:endParaRPr>
          </a:p>
          <a:p>
            <a:r>
              <a:rPr lang="en-US" sz="2400" dirty="0">
                <a:latin typeface="+mn-lt"/>
              </a:rPr>
              <a:t>Four Sections:</a:t>
            </a:r>
          </a:p>
          <a:p>
            <a:pPr lvl="1"/>
            <a:r>
              <a:rPr lang="en-US" sz="2000" dirty="0">
                <a:latin typeface="+mn-lt"/>
              </a:rPr>
              <a:t>Objectives </a:t>
            </a:r>
          </a:p>
          <a:p>
            <a:pPr lvl="1"/>
            <a:r>
              <a:rPr lang="en-US" sz="2000" dirty="0">
                <a:latin typeface="+mn-lt"/>
              </a:rPr>
              <a:t>Scope of work</a:t>
            </a:r>
          </a:p>
          <a:p>
            <a:pPr lvl="1"/>
            <a:r>
              <a:rPr lang="en-US" sz="2000" dirty="0">
                <a:latin typeface="+mn-lt"/>
              </a:rPr>
              <a:t>Tasks to be performed </a:t>
            </a:r>
          </a:p>
          <a:p>
            <a:pPr lvl="1"/>
            <a:r>
              <a:rPr lang="en-US" sz="2000" dirty="0">
                <a:latin typeface="+mn-lt"/>
              </a:rPr>
              <a:t>Deliverables</a:t>
            </a:r>
          </a:p>
          <a:p>
            <a:endParaRPr lang="en-US" dirty="0"/>
          </a:p>
        </p:txBody>
      </p:sp>
      <p:sp>
        <p:nvSpPr>
          <p:cNvPr id="2" name="Title 1"/>
          <p:cNvSpPr>
            <a:spLocks noGrp="1"/>
          </p:cNvSpPr>
          <p:nvPr>
            <p:ph type="ctrTitle"/>
          </p:nvPr>
        </p:nvSpPr>
        <p:spPr>
          <a:xfrm>
            <a:off x="270630" y="146034"/>
            <a:ext cx="8810273" cy="996966"/>
          </a:xfrm>
        </p:spPr>
        <p:txBody>
          <a:bodyPr>
            <a:normAutofit/>
          </a:bodyPr>
          <a:lstStyle/>
          <a:p>
            <a:r>
              <a:rPr lang="en-US" sz="2800" dirty="0"/>
              <a:t>Common SOPO Format</a:t>
            </a:r>
          </a:p>
        </p:txBody>
      </p:sp>
    </p:spTree>
    <p:extLst>
      <p:ext uri="{BB962C8B-B14F-4D97-AF65-F5344CB8AC3E}">
        <p14:creationId xmlns:p14="http://schemas.microsoft.com/office/powerpoint/2010/main" val="3961749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One paragraph on the overall objective(s) of the work is usually sufficient.  </a:t>
            </a:r>
            <a:endParaRPr lang="en-US" sz="2400" dirty="0" smtClean="0">
              <a:latin typeface="+mn-lt"/>
            </a:endParaRPr>
          </a:p>
          <a:p>
            <a:pPr marL="0" indent="0">
              <a:buNone/>
            </a:pPr>
            <a:endParaRPr lang="en-US" sz="2400" dirty="0">
              <a:latin typeface="+mn-lt"/>
            </a:endParaRPr>
          </a:p>
          <a:p>
            <a:pPr lvl="1"/>
            <a:r>
              <a:rPr lang="en-US" sz="2000" dirty="0">
                <a:latin typeface="+mn-lt"/>
              </a:rPr>
              <a:t>Objective(s) for each phase of the work should also be included </a:t>
            </a:r>
          </a:p>
        </p:txBody>
      </p:sp>
      <p:sp>
        <p:nvSpPr>
          <p:cNvPr id="2" name="Title 1"/>
          <p:cNvSpPr>
            <a:spLocks noGrp="1"/>
          </p:cNvSpPr>
          <p:nvPr>
            <p:ph type="ctrTitle"/>
          </p:nvPr>
        </p:nvSpPr>
        <p:spPr>
          <a:xfrm>
            <a:off x="270630" y="146034"/>
            <a:ext cx="8810273" cy="1029623"/>
          </a:xfrm>
        </p:spPr>
        <p:txBody>
          <a:bodyPr>
            <a:normAutofit/>
          </a:bodyPr>
          <a:lstStyle/>
          <a:p>
            <a:r>
              <a:rPr lang="en-US" sz="2800" dirty="0"/>
              <a:t>SOPO - Objectives</a:t>
            </a:r>
          </a:p>
        </p:txBody>
      </p:sp>
    </p:spTree>
    <p:extLst>
      <p:ext uri="{BB962C8B-B14F-4D97-AF65-F5344CB8AC3E}">
        <p14:creationId xmlns:p14="http://schemas.microsoft.com/office/powerpoint/2010/main" val="445970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The scope of work in a typical SOPO should summarize the effort and approach to achieve the objective(s) of the work for each proposed phase</a:t>
            </a:r>
            <a:r>
              <a:rPr lang="en-US" sz="2400" dirty="0" smtClean="0">
                <a:latin typeface="+mn-lt"/>
              </a:rPr>
              <a:t>.</a:t>
            </a:r>
          </a:p>
          <a:p>
            <a:pPr marL="0" indent="0">
              <a:buNone/>
            </a:pPr>
            <a:endParaRPr lang="en-US" sz="2400" dirty="0">
              <a:latin typeface="+mn-lt"/>
            </a:endParaRPr>
          </a:p>
          <a:p>
            <a:pPr lvl="1"/>
            <a:r>
              <a:rPr lang="en-US" sz="2000" dirty="0">
                <a:latin typeface="+mn-lt"/>
              </a:rPr>
              <a:t>This section often may not exceed one-half page</a:t>
            </a:r>
          </a:p>
        </p:txBody>
      </p:sp>
      <p:sp>
        <p:nvSpPr>
          <p:cNvPr id="2" name="Title 1"/>
          <p:cNvSpPr>
            <a:spLocks noGrp="1"/>
          </p:cNvSpPr>
          <p:nvPr>
            <p:ph type="ctrTitle"/>
          </p:nvPr>
        </p:nvSpPr>
        <p:spPr>
          <a:xfrm>
            <a:off x="270630" y="146034"/>
            <a:ext cx="8810273" cy="1029623"/>
          </a:xfrm>
        </p:spPr>
        <p:txBody>
          <a:bodyPr>
            <a:normAutofit/>
          </a:bodyPr>
          <a:lstStyle/>
          <a:p>
            <a:r>
              <a:rPr lang="en-US" sz="2800" dirty="0"/>
              <a:t>SOPO - Scope of Work</a:t>
            </a:r>
          </a:p>
        </p:txBody>
      </p:sp>
    </p:spTree>
    <p:extLst>
      <p:ext uri="{BB962C8B-B14F-4D97-AF65-F5344CB8AC3E}">
        <p14:creationId xmlns:p14="http://schemas.microsoft.com/office/powerpoint/2010/main" val="2478552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In a typical SOPO the proposed tasks should be provided in a concisely written, logical sequence. </a:t>
            </a:r>
            <a:endParaRPr lang="en-US" sz="2400" dirty="0" smtClean="0">
              <a:latin typeface="+mn-lt"/>
            </a:endParaRPr>
          </a:p>
          <a:p>
            <a:pPr marL="0" indent="0">
              <a:buNone/>
            </a:pPr>
            <a:endParaRPr lang="en-US" sz="2400" dirty="0">
              <a:latin typeface="+mn-lt"/>
            </a:endParaRPr>
          </a:p>
          <a:p>
            <a:r>
              <a:rPr lang="en-US" sz="2400" dirty="0">
                <a:latin typeface="+mn-lt"/>
              </a:rPr>
              <a:t>This section usually provides a brief summary of the planned approach each task and subtask (if applicable) in a format based on the task structure</a:t>
            </a:r>
            <a:r>
              <a:rPr lang="en-US" sz="2400" dirty="0" smtClean="0">
                <a:latin typeface="+mn-lt"/>
              </a:rPr>
              <a:t>.</a:t>
            </a:r>
          </a:p>
          <a:p>
            <a:pPr marL="0" indent="0">
              <a:buNone/>
            </a:pPr>
            <a:endParaRPr lang="en-US" sz="2400" dirty="0">
              <a:latin typeface="+mn-lt"/>
            </a:endParaRPr>
          </a:p>
          <a:p>
            <a:r>
              <a:rPr lang="en-US" sz="2400" dirty="0">
                <a:latin typeface="+mn-lt"/>
              </a:rPr>
              <a:t>The SOPO should be divided into the phases of the project, as appropriate.  </a:t>
            </a:r>
          </a:p>
        </p:txBody>
      </p:sp>
      <p:sp>
        <p:nvSpPr>
          <p:cNvPr id="2" name="Title 1"/>
          <p:cNvSpPr>
            <a:spLocks noGrp="1"/>
          </p:cNvSpPr>
          <p:nvPr>
            <p:ph type="ctrTitle"/>
          </p:nvPr>
        </p:nvSpPr>
        <p:spPr>
          <a:xfrm>
            <a:off x="270630" y="146034"/>
            <a:ext cx="8810273" cy="1018737"/>
          </a:xfrm>
        </p:spPr>
        <p:txBody>
          <a:bodyPr>
            <a:normAutofit/>
          </a:bodyPr>
          <a:lstStyle/>
          <a:p>
            <a:r>
              <a:rPr lang="en-US" sz="2800" dirty="0"/>
              <a:t>SOPO - Tasks to be Performed</a:t>
            </a:r>
          </a:p>
        </p:txBody>
      </p:sp>
    </p:spTree>
    <p:extLst>
      <p:ext uri="{BB962C8B-B14F-4D97-AF65-F5344CB8AC3E}">
        <p14:creationId xmlns:p14="http://schemas.microsoft.com/office/powerpoint/2010/main" val="2643667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latin typeface="+mn-lt"/>
              </a:rPr>
              <a:t>Scientific and Technical Merit </a:t>
            </a:r>
          </a:p>
          <a:p>
            <a:pPr lvl="2"/>
            <a:r>
              <a:rPr lang="en-US" sz="1550" dirty="0">
                <a:latin typeface="+mn-lt"/>
              </a:rPr>
              <a:t>The application is evaluated to determine the overall technical merit and quality of the proposed concept. </a:t>
            </a:r>
            <a:endParaRPr lang="en-US" sz="1550" dirty="0" smtClean="0">
              <a:latin typeface="+mn-lt"/>
            </a:endParaRPr>
          </a:p>
          <a:p>
            <a:pPr marL="0" indent="0">
              <a:buNone/>
            </a:pPr>
            <a:endParaRPr lang="en-US" dirty="0"/>
          </a:p>
          <a:p>
            <a:pPr marL="0" indent="0">
              <a:buNone/>
            </a:pPr>
            <a:r>
              <a:rPr lang="en-US" sz="2400" dirty="0">
                <a:latin typeface="+mn-lt"/>
              </a:rPr>
              <a:t>Technical Approach and Understanding</a:t>
            </a:r>
          </a:p>
          <a:p>
            <a:pPr lvl="2"/>
            <a:r>
              <a:rPr lang="en-US" sz="1550" dirty="0">
                <a:latin typeface="+mn-lt"/>
              </a:rPr>
              <a:t>The application can be evaluated to determine the overall quality, soundness, and reasonableness of the technical approach to fulfill the requirements of the proposed work</a:t>
            </a:r>
            <a:r>
              <a:rPr lang="en-US" sz="1550" dirty="0" smtClean="0">
                <a:latin typeface="+mn-lt"/>
              </a:rPr>
              <a:t>.</a:t>
            </a:r>
          </a:p>
          <a:p>
            <a:pPr marL="0" indent="0">
              <a:buNone/>
            </a:pPr>
            <a:endParaRPr lang="en-US" dirty="0"/>
          </a:p>
          <a:p>
            <a:pPr marL="0" indent="0">
              <a:buNone/>
            </a:pPr>
            <a:r>
              <a:rPr lang="en-US" sz="2400" dirty="0">
                <a:latin typeface="+mn-lt"/>
              </a:rPr>
              <a:t>Applicant/Team Capabilities, Facilities, and </a:t>
            </a:r>
            <a:r>
              <a:rPr lang="en-US" sz="2400" dirty="0" smtClean="0">
                <a:latin typeface="+mn-lt"/>
              </a:rPr>
              <a:t>Equipment</a:t>
            </a:r>
            <a:endParaRPr lang="en-US" sz="2400" dirty="0">
              <a:latin typeface="+mn-lt"/>
            </a:endParaRPr>
          </a:p>
          <a:p>
            <a:pPr lvl="2"/>
            <a:r>
              <a:rPr lang="en-US" sz="1550" dirty="0">
                <a:latin typeface="+mn-lt"/>
              </a:rPr>
              <a:t>Applications can be evaluated in terms of the qualifications and experience of key personnel the qualifications of the participating organizations, the proposed management of the effort, and the facilities and equipment</a:t>
            </a:r>
          </a:p>
        </p:txBody>
      </p:sp>
      <p:sp>
        <p:nvSpPr>
          <p:cNvPr id="2" name="Title 1"/>
          <p:cNvSpPr>
            <a:spLocks noGrp="1"/>
          </p:cNvSpPr>
          <p:nvPr>
            <p:ph type="ctrTitle"/>
          </p:nvPr>
        </p:nvSpPr>
        <p:spPr>
          <a:xfrm>
            <a:off x="270630" y="146034"/>
            <a:ext cx="8810273" cy="1007852"/>
          </a:xfrm>
        </p:spPr>
        <p:txBody>
          <a:bodyPr>
            <a:normAutofit/>
          </a:bodyPr>
          <a:lstStyle/>
          <a:p>
            <a:r>
              <a:rPr lang="en-US" sz="2800" dirty="0"/>
              <a:t>Typical Merit Review Criteria</a:t>
            </a:r>
          </a:p>
        </p:txBody>
      </p:sp>
    </p:spTree>
    <p:extLst>
      <p:ext uri="{BB962C8B-B14F-4D97-AF65-F5344CB8AC3E}">
        <p14:creationId xmlns:p14="http://schemas.microsoft.com/office/powerpoint/2010/main" val="547043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Type of Award</a:t>
            </a:r>
          </a:p>
          <a:p>
            <a:pPr lvl="3"/>
            <a:r>
              <a:rPr lang="en-US" sz="2000" dirty="0">
                <a:latin typeface="+mn-lt"/>
              </a:rPr>
              <a:t>Grant</a:t>
            </a:r>
          </a:p>
          <a:p>
            <a:r>
              <a:rPr lang="en-US" sz="2400" dirty="0">
                <a:latin typeface="+mn-lt"/>
              </a:rPr>
              <a:t>Estimated Funding</a:t>
            </a:r>
          </a:p>
          <a:p>
            <a:r>
              <a:rPr lang="en-US" sz="2400" dirty="0">
                <a:latin typeface="+mn-lt"/>
              </a:rPr>
              <a:t>Maximum and Minimum Award Size</a:t>
            </a:r>
          </a:p>
          <a:p>
            <a:r>
              <a:rPr lang="en-US" sz="2400" dirty="0">
                <a:latin typeface="+mn-lt"/>
              </a:rPr>
              <a:t>Expected Number of Awards</a:t>
            </a:r>
          </a:p>
          <a:p>
            <a:r>
              <a:rPr lang="en-US" sz="2400" dirty="0">
                <a:latin typeface="+mn-lt"/>
              </a:rPr>
              <a:t>Anticipated Award Size</a:t>
            </a:r>
          </a:p>
          <a:p>
            <a:r>
              <a:rPr lang="en-US" sz="2400" dirty="0">
                <a:latin typeface="+mn-lt"/>
              </a:rPr>
              <a:t>Period of Performance</a:t>
            </a:r>
          </a:p>
          <a:p>
            <a:r>
              <a:rPr lang="en-US" sz="2400" dirty="0">
                <a:latin typeface="+mn-lt"/>
              </a:rPr>
              <a:t>Type of Application</a:t>
            </a:r>
          </a:p>
        </p:txBody>
      </p:sp>
      <p:sp>
        <p:nvSpPr>
          <p:cNvPr id="2" name="Title 1"/>
          <p:cNvSpPr>
            <a:spLocks noGrp="1"/>
          </p:cNvSpPr>
          <p:nvPr>
            <p:ph type="ctrTitle"/>
          </p:nvPr>
        </p:nvSpPr>
        <p:spPr>
          <a:xfrm>
            <a:off x="270630" y="146034"/>
            <a:ext cx="8810273" cy="996966"/>
          </a:xfrm>
        </p:spPr>
        <p:txBody>
          <a:bodyPr>
            <a:normAutofit/>
          </a:bodyPr>
          <a:lstStyle/>
          <a:p>
            <a:r>
              <a:rPr lang="en-US" sz="2800" dirty="0"/>
              <a:t>Award Information</a:t>
            </a:r>
          </a:p>
        </p:txBody>
      </p:sp>
    </p:spTree>
    <p:extLst>
      <p:ext uri="{BB962C8B-B14F-4D97-AF65-F5344CB8AC3E}">
        <p14:creationId xmlns:p14="http://schemas.microsoft.com/office/powerpoint/2010/main" val="471775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latin typeface="+mn-lt"/>
              </a:rPr>
              <a:t>Scientific and Technical Merit </a:t>
            </a:r>
          </a:p>
          <a:p>
            <a:pPr lvl="1"/>
            <a:r>
              <a:rPr lang="en-US" sz="1775" dirty="0">
                <a:latin typeface="+mn-lt"/>
              </a:rPr>
              <a:t>The application is evaluated to determine the overall technical merit and quality of the proposed concept. This can include the </a:t>
            </a:r>
            <a:r>
              <a:rPr lang="en-US" sz="1775" dirty="0" smtClean="0">
                <a:latin typeface="+mn-lt"/>
              </a:rPr>
              <a:t>following:</a:t>
            </a:r>
          </a:p>
          <a:p>
            <a:pPr marL="0" indent="0">
              <a:buNone/>
            </a:pPr>
            <a:endParaRPr lang="en-US" sz="2000" dirty="0">
              <a:latin typeface="+mn-lt"/>
            </a:endParaRPr>
          </a:p>
          <a:p>
            <a:pPr lvl="2"/>
            <a:r>
              <a:rPr lang="en-US" sz="1375" dirty="0">
                <a:latin typeface="+mn-lt"/>
              </a:rPr>
              <a:t>The degree to which development of the proposed technology can be expected to contribute to a developmental breakthrough for the challenges described in the topic area</a:t>
            </a:r>
            <a:r>
              <a:rPr lang="en-US" sz="1375" dirty="0" smtClean="0">
                <a:latin typeface="+mn-lt"/>
              </a:rPr>
              <a:t>.</a:t>
            </a:r>
          </a:p>
          <a:p>
            <a:pPr marL="257175" lvl="1" indent="0">
              <a:buNone/>
            </a:pPr>
            <a:endParaRPr lang="en-US" sz="1600" dirty="0">
              <a:latin typeface="+mn-lt"/>
            </a:endParaRPr>
          </a:p>
          <a:p>
            <a:pPr lvl="2"/>
            <a:r>
              <a:rPr lang="en-US" sz="1375" dirty="0">
                <a:latin typeface="+mn-lt"/>
              </a:rPr>
              <a:t>The thoroughness and relevance of the scientific, engineering, and technical information and data provided to support readiness of the proposed technology</a:t>
            </a:r>
            <a:r>
              <a:rPr lang="en-US" sz="1375" dirty="0" smtClean="0">
                <a:latin typeface="+mn-lt"/>
              </a:rPr>
              <a:t>.</a:t>
            </a:r>
          </a:p>
          <a:p>
            <a:pPr marL="257175" lvl="1" indent="0">
              <a:buNone/>
            </a:pPr>
            <a:endParaRPr lang="en-US" sz="1600" dirty="0">
              <a:latin typeface="+mn-lt"/>
            </a:endParaRPr>
          </a:p>
          <a:p>
            <a:pPr lvl="2"/>
            <a:r>
              <a:rPr lang="en-US" sz="1375" dirty="0">
                <a:latin typeface="+mn-lt"/>
              </a:rPr>
              <a:t>The degree to which the proposed work is based on sound scientific and engineering principles.</a:t>
            </a:r>
          </a:p>
          <a:p>
            <a:endParaRPr lang="en-US" dirty="0"/>
          </a:p>
        </p:txBody>
      </p:sp>
      <p:sp>
        <p:nvSpPr>
          <p:cNvPr id="2" name="Title 1"/>
          <p:cNvSpPr>
            <a:spLocks noGrp="1"/>
          </p:cNvSpPr>
          <p:nvPr>
            <p:ph type="ctrTitle"/>
          </p:nvPr>
        </p:nvSpPr>
        <p:spPr>
          <a:xfrm>
            <a:off x="270630" y="146034"/>
            <a:ext cx="8810273" cy="1018737"/>
          </a:xfrm>
        </p:spPr>
        <p:txBody>
          <a:bodyPr>
            <a:normAutofit/>
          </a:bodyPr>
          <a:lstStyle/>
          <a:p>
            <a:r>
              <a:rPr lang="en-US" sz="2800" dirty="0"/>
              <a:t>Typical Merit Review Criteria (cont.)</a:t>
            </a:r>
          </a:p>
        </p:txBody>
      </p:sp>
    </p:spTree>
    <p:extLst>
      <p:ext uri="{BB962C8B-B14F-4D97-AF65-F5344CB8AC3E}">
        <p14:creationId xmlns:p14="http://schemas.microsoft.com/office/powerpoint/2010/main" val="3104007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latin typeface="+mn-lt"/>
              </a:rPr>
              <a:t>Technical Approach and </a:t>
            </a:r>
            <a:r>
              <a:rPr lang="en-US" sz="2400" dirty="0" smtClean="0">
                <a:latin typeface="+mn-lt"/>
              </a:rPr>
              <a:t>Understanding</a:t>
            </a:r>
            <a:endParaRPr lang="en-US" sz="2400" dirty="0">
              <a:latin typeface="+mn-lt"/>
            </a:endParaRPr>
          </a:p>
          <a:p>
            <a:pPr lvl="2"/>
            <a:r>
              <a:rPr lang="en-US" sz="2000" b="0" dirty="0">
                <a:latin typeface="+mn-lt"/>
              </a:rPr>
              <a:t>The application can be evaluated to determine the overall quality, soundness, and reasonableness of the technical approach to fulfill the requirements of the proposed work. This can include the following:</a:t>
            </a:r>
          </a:p>
          <a:p>
            <a:pPr lvl="1"/>
            <a:endParaRPr lang="en-US" sz="1600" dirty="0" smtClean="0">
              <a:latin typeface="+mn-lt"/>
            </a:endParaRPr>
          </a:p>
          <a:p>
            <a:pPr lvl="3"/>
            <a:r>
              <a:rPr lang="en-US" sz="1600" dirty="0" smtClean="0">
                <a:latin typeface="+mn-lt"/>
              </a:rPr>
              <a:t>The </a:t>
            </a:r>
            <a:r>
              <a:rPr lang="en-US" sz="1600" dirty="0">
                <a:latin typeface="+mn-lt"/>
              </a:rPr>
              <a:t>likelihood that the overall approach will result in successful achievement of the objectives and deliverables described in the applicable topic area. </a:t>
            </a:r>
          </a:p>
          <a:p>
            <a:pPr lvl="1"/>
            <a:endParaRPr lang="en-US" sz="1600" dirty="0" smtClean="0">
              <a:latin typeface="+mn-lt"/>
            </a:endParaRPr>
          </a:p>
          <a:p>
            <a:pPr lvl="3"/>
            <a:r>
              <a:rPr lang="en-US" sz="1600" dirty="0" smtClean="0">
                <a:latin typeface="+mn-lt"/>
              </a:rPr>
              <a:t>The </a:t>
            </a:r>
            <a:r>
              <a:rPr lang="en-US" sz="1600" dirty="0">
                <a:latin typeface="+mn-lt"/>
              </a:rPr>
              <a:t>proposed approach must satisfy the requirements, goals and objectives of the applicable topic area. </a:t>
            </a:r>
          </a:p>
          <a:p>
            <a:pPr lvl="1"/>
            <a:endParaRPr lang="en-US" sz="1600" dirty="0" smtClean="0">
              <a:latin typeface="+mn-lt"/>
            </a:endParaRPr>
          </a:p>
          <a:p>
            <a:pPr lvl="3"/>
            <a:r>
              <a:rPr lang="en-US" sz="1600" dirty="0" smtClean="0">
                <a:latin typeface="+mn-lt"/>
              </a:rPr>
              <a:t>Adequacy </a:t>
            </a:r>
            <a:r>
              <a:rPr lang="en-US" sz="1600" dirty="0">
                <a:latin typeface="+mn-lt"/>
              </a:rPr>
              <a:t>and completeness of project risks should be identified with mitigation strategies including technical, organizational, cost share support and other risks affecting the potential for success.</a:t>
            </a:r>
          </a:p>
          <a:p>
            <a:endParaRPr lang="en-US" dirty="0"/>
          </a:p>
        </p:txBody>
      </p:sp>
      <p:sp>
        <p:nvSpPr>
          <p:cNvPr id="2" name="Title 1"/>
          <p:cNvSpPr>
            <a:spLocks noGrp="1"/>
          </p:cNvSpPr>
          <p:nvPr>
            <p:ph type="ctrTitle"/>
          </p:nvPr>
        </p:nvSpPr>
        <p:spPr>
          <a:xfrm>
            <a:off x="270630" y="146034"/>
            <a:ext cx="8810273" cy="964309"/>
          </a:xfrm>
        </p:spPr>
        <p:txBody>
          <a:bodyPr>
            <a:normAutofit/>
          </a:bodyPr>
          <a:lstStyle/>
          <a:p>
            <a:r>
              <a:rPr lang="en-US" sz="2800" dirty="0"/>
              <a:t>Typical Merit Review Criteria (Cont.)</a:t>
            </a:r>
          </a:p>
        </p:txBody>
      </p:sp>
    </p:spTree>
    <p:extLst>
      <p:ext uri="{BB962C8B-B14F-4D97-AF65-F5344CB8AC3E}">
        <p14:creationId xmlns:p14="http://schemas.microsoft.com/office/powerpoint/2010/main" val="2379790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400" dirty="0">
                <a:latin typeface="+mn-lt"/>
              </a:rPr>
              <a:t>Applicant/Team Capabilities, Facilities, and Equipment</a:t>
            </a:r>
          </a:p>
          <a:p>
            <a:pPr lvl="1"/>
            <a:r>
              <a:rPr lang="en-US" sz="2175" dirty="0">
                <a:latin typeface="+mn-lt"/>
              </a:rPr>
              <a:t>Applications can be evaluated in terms of the qualifications and experience of key personnel the qualifications of the participating organizations, the proposed management of the effort, and the facilities and </a:t>
            </a:r>
            <a:r>
              <a:rPr lang="en-US" sz="2175" dirty="0" smtClean="0">
                <a:latin typeface="+mn-lt"/>
              </a:rPr>
              <a:t>equipment</a:t>
            </a:r>
          </a:p>
          <a:p>
            <a:pPr marL="257175" lvl="1" indent="0">
              <a:buNone/>
            </a:pPr>
            <a:endParaRPr lang="en-US" sz="2175" dirty="0">
              <a:latin typeface="+mn-lt"/>
            </a:endParaRPr>
          </a:p>
          <a:p>
            <a:pPr lvl="1"/>
            <a:r>
              <a:rPr lang="en-US" sz="2175" dirty="0">
                <a:latin typeface="+mn-lt"/>
              </a:rPr>
              <a:t>If appropriate, emphasize the following</a:t>
            </a:r>
            <a:r>
              <a:rPr lang="en-US" sz="2175" dirty="0" smtClean="0">
                <a:latin typeface="+mn-lt"/>
              </a:rPr>
              <a:t>:</a:t>
            </a:r>
          </a:p>
          <a:p>
            <a:pPr marL="257175" lvl="1" indent="0">
              <a:buNone/>
            </a:pPr>
            <a:endParaRPr lang="en-US" sz="2175" dirty="0">
              <a:latin typeface="+mn-lt"/>
            </a:endParaRPr>
          </a:p>
          <a:p>
            <a:pPr lvl="2"/>
            <a:r>
              <a:rPr lang="en-US" sz="2175" dirty="0">
                <a:latin typeface="+mn-lt"/>
              </a:rPr>
              <a:t>scientific mastery of the described technology, </a:t>
            </a:r>
          </a:p>
          <a:p>
            <a:pPr lvl="2"/>
            <a:r>
              <a:rPr lang="en-US" sz="2175" dirty="0">
                <a:latin typeface="+mn-lt"/>
              </a:rPr>
              <a:t>pertinent systems operations and analysis experience, </a:t>
            </a:r>
          </a:p>
          <a:p>
            <a:pPr lvl="2"/>
            <a:r>
              <a:rPr lang="en-US" sz="2175" dirty="0">
                <a:latin typeface="+mn-lt"/>
              </a:rPr>
              <a:t>project management experience, and </a:t>
            </a:r>
          </a:p>
          <a:p>
            <a:pPr lvl="2"/>
            <a:r>
              <a:rPr lang="en-US" sz="2175" dirty="0">
                <a:latin typeface="+mn-lt"/>
              </a:rPr>
              <a:t>demonstrated R&amp;D experience and capabilities relevant to the proposed work.</a:t>
            </a:r>
          </a:p>
          <a:p>
            <a:pPr marL="0" indent="0">
              <a:buNone/>
            </a:pPr>
            <a:endParaRPr lang="en-US" sz="2400" dirty="0">
              <a:latin typeface="+mn-lt"/>
            </a:endParaRPr>
          </a:p>
        </p:txBody>
      </p:sp>
      <p:sp>
        <p:nvSpPr>
          <p:cNvPr id="2" name="Title 1"/>
          <p:cNvSpPr>
            <a:spLocks noGrp="1"/>
          </p:cNvSpPr>
          <p:nvPr>
            <p:ph type="ctrTitle"/>
          </p:nvPr>
        </p:nvSpPr>
        <p:spPr>
          <a:xfrm>
            <a:off x="270630" y="146034"/>
            <a:ext cx="8810273" cy="975195"/>
          </a:xfrm>
        </p:spPr>
        <p:txBody>
          <a:bodyPr>
            <a:normAutofit/>
          </a:bodyPr>
          <a:lstStyle/>
          <a:p>
            <a:r>
              <a:rPr lang="en-US" sz="2800" dirty="0"/>
              <a:t>Typical Merit Review Criteria (Cont.)</a:t>
            </a:r>
          </a:p>
        </p:txBody>
      </p:sp>
    </p:spTree>
    <p:extLst>
      <p:ext uri="{BB962C8B-B14F-4D97-AF65-F5344CB8AC3E}">
        <p14:creationId xmlns:p14="http://schemas.microsoft.com/office/powerpoint/2010/main" val="1181279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latin typeface="+mn-lt"/>
              </a:rPr>
              <a:t>Emphasize prior university experience in managing projects of similar type, size and complexity, and in successfully completing similar R&amp;D projects</a:t>
            </a:r>
            <a:r>
              <a:rPr lang="en-US" sz="2000" dirty="0" smtClean="0">
                <a:latin typeface="+mn-lt"/>
              </a:rPr>
              <a:t>.</a:t>
            </a:r>
          </a:p>
          <a:p>
            <a:pPr marL="0" indent="0">
              <a:buNone/>
            </a:pPr>
            <a:endParaRPr lang="en-US" sz="2000" dirty="0">
              <a:latin typeface="+mn-lt"/>
            </a:endParaRPr>
          </a:p>
          <a:p>
            <a:pPr lvl="0"/>
            <a:r>
              <a:rPr lang="en-US" sz="2000" dirty="0">
                <a:latin typeface="+mn-lt"/>
              </a:rPr>
              <a:t>Present the project organization, showing responsibilities and lines of authority clearly described and optimized to assure successful project execution</a:t>
            </a:r>
            <a:r>
              <a:rPr lang="en-US" sz="2000" dirty="0" smtClean="0">
                <a:latin typeface="+mn-lt"/>
              </a:rPr>
              <a:t>.</a:t>
            </a:r>
          </a:p>
          <a:p>
            <a:pPr marL="0" lvl="0" indent="0">
              <a:buNone/>
            </a:pPr>
            <a:endParaRPr lang="en-US" sz="2000" dirty="0">
              <a:latin typeface="+mn-lt"/>
            </a:endParaRPr>
          </a:p>
          <a:p>
            <a:r>
              <a:rPr lang="en-US" sz="2000" dirty="0">
                <a:latin typeface="+mn-lt"/>
              </a:rPr>
              <a:t>Discuss the appropriateness and availability of facilities, equipment, and their relevance to technology development and/or commercial applications as applicable</a:t>
            </a:r>
          </a:p>
        </p:txBody>
      </p:sp>
      <p:sp>
        <p:nvSpPr>
          <p:cNvPr id="3" name="Title 2"/>
          <p:cNvSpPr>
            <a:spLocks noGrp="1"/>
          </p:cNvSpPr>
          <p:nvPr>
            <p:ph type="ctrTitle"/>
          </p:nvPr>
        </p:nvSpPr>
        <p:spPr/>
        <p:txBody>
          <a:bodyPr>
            <a:normAutofit/>
          </a:bodyPr>
          <a:lstStyle/>
          <a:p>
            <a:r>
              <a:rPr lang="en-US" sz="2800" dirty="0" smtClean="0"/>
              <a:t>Typical Merit Review Criteria (Cont.)</a:t>
            </a:r>
            <a:endParaRPr lang="en-US" sz="2800" dirty="0"/>
          </a:p>
        </p:txBody>
      </p:sp>
    </p:spTree>
    <p:extLst>
      <p:ext uri="{BB962C8B-B14F-4D97-AF65-F5344CB8AC3E}">
        <p14:creationId xmlns:p14="http://schemas.microsoft.com/office/powerpoint/2010/main" val="1121454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800" dirty="0" smtClean="0">
                <a:latin typeface="Century Gothic" panose="020B0502020202020204"/>
              </a:rPr>
              <a:t>Any Questions?</a:t>
            </a:r>
            <a:endParaRPr lang="en-US" sz="2800" dirty="0">
              <a:latin typeface="Century Gothic" panose="020B0502020202020204"/>
            </a:endParaRPr>
          </a:p>
        </p:txBody>
      </p:sp>
    </p:spTree>
    <p:extLst>
      <p:ext uri="{BB962C8B-B14F-4D97-AF65-F5344CB8AC3E}">
        <p14:creationId xmlns:p14="http://schemas.microsoft.com/office/powerpoint/2010/main" val="1819236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sz="2000" dirty="0">
                <a:latin typeface="+mn-lt"/>
              </a:rPr>
              <a:t>The Principal Investigator and/or Co-Principal Investigator(s) must be teaching professors at an HBCU/OMI. Other participants who do not hold teaching or student positions may be included as part of the research team.  </a:t>
            </a:r>
            <a:endParaRPr lang="en-US" sz="2000" dirty="0" smtClean="0">
              <a:latin typeface="+mn-lt"/>
            </a:endParaRPr>
          </a:p>
          <a:p>
            <a:pPr marL="0" lvl="0" indent="0">
              <a:buNone/>
            </a:pPr>
            <a:endParaRPr lang="en-US" sz="2000" dirty="0">
              <a:latin typeface="+mn-lt"/>
            </a:endParaRPr>
          </a:p>
          <a:p>
            <a:pPr lvl="0"/>
            <a:r>
              <a:rPr lang="en-US" sz="2000" dirty="0">
                <a:latin typeface="+mn-lt"/>
              </a:rPr>
              <a:t>Applications from university-affiliated research institutions must be submitted through the college or university with which they are affiliated</a:t>
            </a:r>
            <a:r>
              <a:rPr lang="en-US" sz="2000" dirty="0" smtClean="0">
                <a:latin typeface="+mn-lt"/>
              </a:rPr>
              <a:t>.</a:t>
            </a:r>
          </a:p>
          <a:p>
            <a:pPr marL="0" lvl="0" indent="0">
              <a:buNone/>
            </a:pPr>
            <a:endParaRPr lang="en-US" sz="2000" dirty="0">
              <a:latin typeface="+mn-lt"/>
            </a:endParaRPr>
          </a:p>
          <a:p>
            <a:pPr lvl="0"/>
            <a:r>
              <a:rPr lang="en-US" sz="2000" dirty="0">
                <a:latin typeface="+mn-lt"/>
              </a:rPr>
              <a:t>At least one student registered at that university is to receive compensation for performing research related to a grant. </a:t>
            </a:r>
            <a:endParaRPr lang="en-US" sz="2000" dirty="0" smtClean="0">
              <a:latin typeface="+mn-lt"/>
            </a:endParaRPr>
          </a:p>
          <a:p>
            <a:pPr marL="0" lvl="0" indent="0">
              <a:buNone/>
            </a:pPr>
            <a:endParaRPr lang="en-US" sz="2000" dirty="0">
              <a:latin typeface="+mn-lt"/>
            </a:endParaRPr>
          </a:p>
          <a:p>
            <a:pPr lvl="0"/>
            <a:r>
              <a:rPr lang="en-US" sz="2000" dirty="0">
                <a:latin typeface="+mn-lt"/>
              </a:rPr>
              <a:t>The scope of work to be performed by subcontractors may not be more significant than the scope of work to be performed by the Applicant.</a:t>
            </a:r>
          </a:p>
        </p:txBody>
      </p:sp>
      <p:sp>
        <p:nvSpPr>
          <p:cNvPr id="2" name="Title 1"/>
          <p:cNvSpPr>
            <a:spLocks noGrp="1"/>
          </p:cNvSpPr>
          <p:nvPr>
            <p:ph type="ctrTitle"/>
          </p:nvPr>
        </p:nvSpPr>
        <p:spPr>
          <a:xfrm>
            <a:off x="270630" y="146034"/>
            <a:ext cx="8810273" cy="1007852"/>
          </a:xfrm>
        </p:spPr>
        <p:txBody>
          <a:bodyPr>
            <a:normAutofit/>
          </a:bodyPr>
          <a:lstStyle/>
          <a:p>
            <a:r>
              <a:rPr lang="en-US" sz="2800" dirty="0"/>
              <a:t>Eligibility Information</a:t>
            </a:r>
          </a:p>
        </p:txBody>
      </p:sp>
    </p:spTree>
    <p:extLst>
      <p:ext uri="{BB962C8B-B14F-4D97-AF65-F5344CB8AC3E}">
        <p14:creationId xmlns:p14="http://schemas.microsoft.com/office/powerpoint/2010/main" val="589100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Content and Form of </a:t>
            </a:r>
            <a:r>
              <a:rPr lang="en-US" sz="2400" dirty="0" smtClean="0">
                <a:latin typeface="+mn-lt"/>
              </a:rPr>
              <a:t>Application</a:t>
            </a:r>
          </a:p>
          <a:p>
            <a:pPr marL="0" indent="0">
              <a:buNone/>
            </a:pPr>
            <a:endParaRPr lang="en-US" sz="2400" dirty="0">
              <a:latin typeface="+mn-lt"/>
            </a:endParaRPr>
          </a:p>
          <a:p>
            <a:r>
              <a:rPr lang="en-US" sz="2400" dirty="0">
                <a:latin typeface="+mn-lt"/>
              </a:rPr>
              <a:t>Submissions From Successful Applicants </a:t>
            </a:r>
            <a:endParaRPr lang="en-US" sz="2400" dirty="0" smtClean="0">
              <a:latin typeface="+mn-lt"/>
            </a:endParaRPr>
          </a:p>
          <a:p>
            <a:pPr marL="0" indent="0">
              <a:buNone/>
            </a:pPr>
            <a:endParaRPr lang="en-US" sz="2400" dirty="0">
              <a:latin typeface="+mn-lt"/>
            </a:endParaRPr>
          </a:p>
          <a:p>
            <a:r>
              <a:rPr lang="en-US" sz="2400" dirty="0">
                <a:latin typeface="+mn-lt"/>
              </a:rPr>
              <a:t>Submission Dates And Times </a:t>
            </a:r>
            <a:endParaRPr lang="en-US" sz="2400" dirty="0" smtClean="0">
              <a:latin typeface="+mn-lt"/>
            </a:endParaRPr>
          </a:p>
          <a:p>
            <a:pPr marL="0" indent="0">
              <a:buNone/>
            </a:pPr>
            <a:endParaRPr lang="en-US" sz="2400" dirty="0">
              <a:latin typeface="+mn-lt"/>
            </a:endParaRPr>
          </a:p>
          <a:p>
            <a:r>
              <a:rPr lang="en-US" sz="2400" dirty="0">
                <a:latin typeface="+mn-lt"/>
              </a:rPr>
              <a:t>Funding </a:t>
            </a:r>
            <a:r>
              <a:rPr lang="en-US" sz="2400" dirty="0" smtClean="0">
                <a:latin typeface="+mn-lt"/>
              </a:rPr>
              <a:t>Restrictions</a:t>
            </a:r>
          </a:p>
          <a:p>
            <a:pPr marL="0" indent="0">
              <a:buNone/>
            </a:pPr>
            <a:endParaRPr lang="en-US" sz="2400" dirty="0">
              <a:latin typeface="+mn-lt"/>
            </a:endParaRPr>
          </a:p>
          <a:p>
            <a:r>
              <a:rPr lang="en-US" sz="2400" dirty="0">
                <a:latin typeface="+mn-lt"/>
              </a:rPr>
              <a:t>Other Submission And Registration Requirements </a:t>
            </a:r>
          </a:p>
          <a:p>
            <a:endParaRPr lang="en-US" dirty="0"/>
          </a:p>
        </p:txBody>
      </p:sp>
      <p:sp>
        <p:nvSpPr>
          <p:cNvPr id="2" name="Title 1"/>
          <p:cNvSpPr>
            <a:spLocks noGrp="1"/>
          </p:cNvSpPr>
          <p:nvPr>
            <p:ph type="ctrTitle"/>
          </p:nvPr>
        </p:nvSpPr>
        <p:spPr>
          <a:xfrm>
            <a:off x="270630" y="146034"/>
            <a:ext cx="8810273" cy="1007852"/>
          </a:xfrm>
        </p:spPr>
        <p:txBody>
          <a:bodyPr>
            <a:normAutofit/>
          </a:bodyPr>
          <a:lstStyle/>
          <a:p>
            <a:r>
              <a:rPr lang="en-US" sz="2800" dirty="0"/>
              <a:t>Application and Submission Information</a:t>
            </a:r>
          </a:p>
        </p:txBody>
      </p:sp>
    </p:spTree>
    <p:extLst>
      <p:ext uri="{BB962C8B-B14F-4D97-AF65-F5344CB8AC3E}">
        <p14:creationId xmlns:p14="http://schemas.microsoft.com/office/powerpoint/2010/main" val="3810763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400" dirty="0">
                <a:latin typeface="+mn-lt"/>
              </a:rPr>
              <a:t>Applications Usually Include Online Forms Such as:</a:t>
            </a:r>
          </a:p>
          <a:p>
            <a:pPr lvl="1"/>
            <a:r>
              <a:rPr lang="en-US" sz="2000" dirty="0">
                <a:latin typeface="+mn-lt"/>
              </a:rPr>
              <a:t>SF 424 – Application for Federal Assistance</a:t>
            </a:r>
          </a:p>
          <a:p>
            <a:pPr lvl="1"/>
            <a:r>
              <a:rPr lang="en-US" sz="2000" dirty="0">
                <a:latin typeface="+mn-lt"/>
              </a:rPr>
              <a:t>Project/Performance Site Location(s)</a:t>
            </a:r>
          </a:p>
          <a:p>
            <a:pPr lvl="1"/>
            <a:r>
              <a:rPr lang="en-US" sz="2000" dirty="0">
                <a:latin typeface="+mn-lt"/>
              </a:rPr>
              <a:t>SF-LLL Disclosure of Lobbying Activities </a:t>
            </a:r>
            <a:endParaRPr lang="en-US" sz="2000" dirty="0" smtClean="0">
              <a:latin typeface="+mn-lt"/>
            </a:endParaRPr>
          </a:p>
          <a:p>
            <a:pPr marL="257175" lvl="1" indent="0">
              <a:buNone/>
            </a:pPr>
            <a:endParaRPr lang="en-US" dirty="0"/>
          </a:p>
          <a:p>
            <a:r>
              <a:rPr lang="en-US" sz="2400" dirty="0">
                <a:latin typeface="+mn-lt"/>
              </a:rPr>
              <a:t>Attachments to the Online Forms Project Narrative File</a:t>
            </a:r>
          </a:p>
          <a:p>
            <a:pPr lvl="1"/>
            <a:r>
              <a:rPr lang="en-US" sz="2000" dirty="0">
                <a:latin typeface="+mn-lt"/>
              </a:rPr>
              <a:t>Project Summary / Abstract File</a:t>
            </a:r>
          </a:p>
          <a:p>
            <a:pPr lvl="1"/>
            <a:r>
              <a:rPr lang="en-US" sz="2000" dirty="0">
                <a:latin typeface="+mn-lt"/>
              </a:rPr>
              <a:t>Resume File</a:t>
            </a:r>
          </a:p>
          <a:p>
            <a:pPr lvl="1"/>
            <a:r>
              <a:rPr lang="en-US" sz="2000" dirty="0">
                <a:latin typeface="+mn-lt"/>
              </a:rPr>
              <a:t>SF 424A  Excel, Budget Information – Non-Construction Programs File</a:t>
            </a:r>
          </a:p>
          <a:p>
            <a:pPr lvl="1"/>
            <a:r>
              <a:rPr lang="en-US" sz="2000" dirty="0">
                <a:latin typeface="+mn-lt"/>
              </a:rPr>
              <a:t>Budget Justification File </a:t>
            </a:r>
          </a:p>
          <a:p>
            <a:pPr lvl="1"/>
            <a:r>
              <a:rPr lang="en-US" sz="2000" dirty="0" err="1">
                <a:latin typeface="+mn-lt"/>
              </a:rPr>
              <a:t>Subaward</a:t>
            </a:r>
            <a:r>
              <a:rPr lang="en-US" sz="2000" dirty="0">
                <a:latin typeface="+mn-lt"/>
              </a:rPr>
              <a:t> Budget File(s) </a:t>
            </a:r>
          </a:p>
          <a:p>
            <a:pPr lvl="1"/>
            <a:r>
              <a:rPr lang="en-US" sz="2000" dirty="0">
                <a:latin typeface="+mn-lt"/>
              </a:rPr>
              <a:t>Project Management Plan</a:t>
            </a:r>
          </a:p>
          <a:p>
            <a:pPr lvl="1"/>
            <a:r>
              <a:rPr lang="en-US" sz="2000" dirty="0">
                <a:latin typeface="+mn-lt"/>
              </a:rPr>
              <a:t>Environmental Questionnaire</a:t>
            </a:r>
          </a:p>
        </p:txBody>
      </p:sp>
      <p:sp>
        <p:nvSpPr>
          <p:cNvPr id="2" name="Title 1"/>
          <p:cNvSpPr>
            <a:spLocks noGrp="1"/>
          </p:cNvSpPr>
          <p:nvPr>
            <p:ph type="ctrTitle"/>
          </p:nvPr>
        </p:nvSpPr>
        <p:spPr>
          <a:xfrm>
            <a:off x="270630" y="146034"/>
            <a:ext cx="8810273" cy="996966"/>
          </a:xfrm>
        </p:spPr>
        <p:txBody>
          <a:bodyPr>
            <a:normAutofit/>
          </a:bodyPr>
          <a:lstStyle/>
          <a:p>
            <a:r>
              <a:rPr lang="en-US" sz="2800" dirty="0"/>
              <a:t>Content and Form of Application</a:t>
            </a:r>
          </a:p>
        </p:txBody>
      </p:sp>
    </p:spTree>
    <p:extLst>
      <p:ext uri="{BB962C8B-B14F-4D97-AF65-F5344CB8AC3E}">
        <p14:creationId xmlns:p14="http://schemas.microsoft.com/office/powerpoint/2010/main" val="324983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latin typeface="+mn-lt"/>
              </a:rPr>
              <a:t>Complete this form first to populate data in other forms.  </a:t>
            </a:r>
            <a:endParaRPr lang="en-US" sz="2400" dirty="0" smtClean="0">
              <a:latin typeface="+mn-lt"/>
            </a:endParaRPr>
          </a:p>
          <a:p>
            <a:pPr marL="0" indent="0">
              <a:buNone/>
            </a:pPr>
            <a:endParaRPr lang="en-US" sz="2400" dirty="0">
              <a:latin typeface="+mn-lt"/>
            </a:endParaRPr>
          </a:p>
          <a:p>
            <a:r>
              <a:rPr lang="en-US" sz="2400" dirty="0">
                <a:latin typeface="+mn-lt"/>
              </a:rPr>
              <a:t>Complete all required fields in accordance with the pop-up instructions on the form.  </a:t>
            </a:r>
            <a:endParaRPr lang="en-US" sz="2400" dirty="0" smtClean="0">
              <a:latin typeface="+mn-lt"/>
            </a:endParaRPr>
          </a:p>
          <a:p>
            <a:pPr marL="0" indent="0">
              <a:buNone/>
            </a:pPr>
            <a:endParaRPr lang="en-US" sz="2400" dirty="0">
              <a:latin typeface="+mn-lt"/>
            </a:endParaRPr>
          </a:p>
          <a:p>
            <a:r>
              <a:rPr lang="en-US" sz="2400" dirty="0">
                <a:latin typeface="+mn-lt"/>
              </a:rPr>
              <a:t>The list of certifications and assurances referenced in Field 21 can be found on the DOE Financial Assistance Forms Page at </a:t>
            </a:r>
            <a:r>
              <a:rPr lang="en-US" sz="2400" dirty="0">
                <a:solidFill>
                  <a:srgbClr val="0000FF"/>
                </a:solidFill>
                <a:latin typeface="+mn-lt"/>
              </a:rPr>
              <a:t>http://energy.gov/management/office-management/operational-management/financial-assistance/financial-assistance-forms </a:t>
            </a:r>
            <a:r>
              <a:rPr lang="en-US" sz="2400" dirty="0">
                <a:latin typeface="+mn-lt"/>
              </a:rPr>
              <a:t>under Certifications and Assurances. </a:t>
            </a:r>
          </a:p>
          <a:p>
            <a:endParaRPr lang="en-US" dirty="0"/>
          </a:p>
        </p:txBody>
      </p:sp>
      <p:sp>
        <p:nvSpPr>
          <p:cNvPr id="2" name="Title 1"/>
          <p:cNvSpPr>
            <a:spLocks noGrp="1"/>
          </p:cNvSpPr>
          <p:nvPr>
            <p:ph type="ctrTitle"/>
          </p:nvPr>
        </p:nvSpPr>
        <p:spPr>
          <a:xfrm>
            <a:off x="270630" y="146034"/>
            <a:ext cx="8810273" cy="1007852"/>
          </a:xfrm>
        </p:spPr>
        <p:txBody>
          <a:bodyPr>
            <a:normAutofit/>
          </a:bodyPr>
          <a:lstStyle/>
          <a:p>
            <a:r>
              <a:rPr lang="en-US" sz="2800" dirty="0"/>
              <a:t>SF 424 - Application for Federal Assistance </a:t>
            </a:r>
          </a:p>
        </p:txBody>
      </p:sp>
    </p:spTree>
    <p:extLst>
      <p:ext uri="{BB962C8B-B14F-4D97-AF65-F5344CB8AC3E}">
        <p14:creationId xmlns:p14="http://schemas.microsoft.com/office/powerpoint/2010/main" val="230176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mn-lt"/>
              </a:rPr>
              <a:t>Use this form to indicate the primary site where the work will be performed. If a portion of the project will be performed at any other site(s), identify the site location(s) in the blocks provided</a:t>
            </a:r>
            <a:r>
              <a:rPr lang="en-US" sz="2400" dirty="0" smtClean="0">
                <a:latin typeface="+mn-lt"/>
              </a:rPr>
              <a:t>.</a:t>
            </a:r>
          </a:p>
          <a:p>
            <a:pPr marL="0" indent="0">
              <a:buNone/>
            </a:pPr>
            <a:endParaRPr lang="en-US" sz="2400" dirty="0">
              <a:latin typeface="+mn-lt"/>
            </a:endParaRPr>
          </a:p>
          <a:p>
            <a:r>
              <a:rPr lang="en-US" sz="2400" dirty="0">
                <a:latin typeface="+mn-lt"/>
              </a:rPr>
              <a:t>Note that the Project/Performance Site Congressional District is entered in the format of the 2 digit state code followed by a dash and a 3 digit Congressional district code, for example VA-001.  </a:t>
            </a:r>
          </a:p>
        </p:txBody>
      </p:sp>
      <p:sp>
        <p:nvSpPr>
          <p:cNvPr id="2" name="Title 1"/>
          <p:cNvSpPr>
            <a:spLocks noGrp="1"/>
          </p:cNvSpPr>
          <p:nvPr>
            <p:ph type="ctrTitle"/>
          </p:nvPr>
        </p:nvSpPr>
        <p:spPr>
          <a:xfrm>
            <a:off x="270630" y="146034"/>
            <a:ext cx="8810273" cy="996966"/>
          </a:xfrm>
        </p:spPr>
        <p:txBody>
          <a:bodyPr>
            <a:normAutofit/>
          </a:bodyPr>
          <a:lstStyle/>
          <a:p>
            <a:pPr lvl="0"/>
            <a:r>
              <a:rPr lang="en-US" sz="2800" dirty="0"/>
              <a:t>Project/Performance Site Location(s)</a:t>
            </a:r>
          </a:p>
        </p:txBody>
      </p:sp>
    </p:spTree>
    <p:extLst>
      <p:ext uri="{BB962C8B-B14F-4D97-AF65-F5344CB8AC3E}">
        <p14:creationId xmlns:p14="http://schemas.microsoft.com/office/powerpoint/2010/main" val="393798457"/>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 PowerPoint Presentation Template.potx" id="{871690E1-128A-4655-9483-4CDE564C5DE5}" vid="{BCFC4E8F-5690-49C0-B0F2-219E6FE42E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951</TotalTime>
  <Words>3980</Words>
  <Application>Microsoft Office PowerPoint</Application>
  <PresentationFormat>Widescreen</PresentationFormat>
  <Paragraphs>436</Paragraphs>
  <Slides>44</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Century Gothic</vt:lpstr>
      <vt:lpstr>Garamond</vt:lpstr>
      <vt:lpstr>Office Theme</vt:lpstr>
      <vt:lpstr>Seminar on NETL’s Minority Serving Institutions Program </vt:lpstr>
      <vt:lpstr>General Observations</vt:lpstr>
      <vt:lpstr>Typical FOA Organization</vt:lpstr>
      <vt:lpstr>Award Information</vt:lpstr>
      <vt:lpstr>Eligibility Information</vt:lpstr>
      <vt:lpstr>Application and Submission Information</vt:lpstr>
      <vt:lpstr>Content and Form of Application</vt:lpstr>
      <vt:lpstr>SF 424 - Application for Federal Assistance </vt:lpstr>
      <vt:lpstr>Project/Performance Site Location(s)</vt:lpstr>
      <vt:lpstr>Project Summary/Abstract File </vt:lpstr>
      <vt:lpstr>Resume File</vt:lpstr>
      <vt:lpstr>SF 424 A , Budget Information - Non-Construction Programs File</vt:lpstr>
      <vt:lpstr>Budget Justification File</vt:lpstr>
      <vt:lpstr>Project Management Plan </vt:lpstr>
      <vt:lpstr>Environmental Questionnaire</vt:lpstr>
      <vt:lpstr>Application Review Information</vt:lpstr>
      <vt:lpstr>Criteria</vt:lpstr>
      <vt:lpstr>Review and Selection Process</vt:lpstr>
      <vt:lpstr>Award Administration Information</vt:lpstr>
      <vt:lpstr>Questions/Agency Contacts</vt:lpstr>
      <vt:lpstr>Other Information</vt:lpstr>
      <vt:lpstr>Two Keys to Writing Effective Applications</vt:lpstr>
      <vt:lpstr>Each Item Requested in the Project Narrative Should Be Addressed</vt:lpstr>
      <vt:lpstr>Project Objectives</vt:lpstr>
      <vt:lpstr>Merit Review Criteria Discussion</vt:lpstr>
      <vt:lpstr>Project Timetable</vt:lpstr>
      <vt:lpstr>Relevance and Outcomes/Impacts</vt:lpstr>
      <vt:lpstr>Roles of Participants</vt:lpstr>
      <vt:lpstr>Multiple Principal Investigators</vt:lpstr>
      <vt:lpstr>Facilities And Other Resources</vt:lpstr>
      <vt:lpstr>Equipment</vt:lpstr>
      <vt:lpstr>Bibliography And References</vt:lpstr>
      <vt:lpstr>Other Project Narrative Considerations</vt:lpstr>
      <vt:lpstr>Statement of Project Objectives (SOPO)</vt:lpstr>
      <vt:lpstr>Common SOPO Format</vt:lpstr>
      <vt:lpstr>SOPO - Objectives</vt:lpstr>
      <vt:lpstr>SOPO - Scope of Work</vt:lpstr>
      <vt:lpstr>SOPO - Tasks to be Performed</vt:lpstr>
      <vt:lpstr>Typical Merit Review Criteria</vt:lpstr>
      <vt:lpstr>Typical Merit Review Criteria (cont.)</vt:lpstr>
      <vt:lpstr>Typical Merit Review Criteria (Cont.)</vt:lpstr>
      <vt:lpstr>Typical Merit Review Criteria (Cont.)</vt:lpstr>
      <vt:lpstr>Typical Merit Review Criteria (Cont.)</vt:lpstr>
      <vt:lpstr>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4 – Dissecting an FOA</dc:title>
  <dc:creator>Strock, Justin N. (CONTR)</dc:creator>
  <cp:lastModifiedBy>Reidpath, Maria M. </cp:lastModifiedBy>
  <cp:revision>74</cp:revision>
  <dcterms:created xsi:type="dcterms:W3CDTF">2015-10-13T20:38:40Z</dcterms:created>
  <dcterms:modified xsi:type="dcterms:W3CDTF">2016-11-07T15:45:49Z</dcterms:modified>
</cp:coreProperties>
</file>